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8"/>
  </p:notesMasterIdLst>
  <p:sldIdLst>
    <p:sldId id="256" r:id="rId2"/>
    <p:sldId id="257" r:id="rId3"/>
    <p:sldId id="407" r:id="rId4"/>
    <p:sldId id="305" r:id="rId5"/>
    <p:sldId id="406" r:id="rId6"/>
    <p:sldId id="309" r:id="rId7"/>
    <p:sldId id="401" r:id="rId8"/>
    <p:sldId id="258" r:id="rId9"/>
    <p:sldId id="404" r:id="rId10"/>
    <p:sldId id="403" r:id="rId11"/>
    <p:sldId id="402" r:id="rId12"/>
    <p:sldId id="405" r:id="rId13"/>
    <p:sldId id="408" r:id="rId14"/>
    <p:sldId id="259" r:id="rId15"/>
    <p:sldId id="307" r:id="rId16"/>
    <p:sldId id="306" r:id="rId17"/>
    <p:sldId id="308" r:id="rId18"/>
    <p:sldId id="442" r:id="rId19"/>
    <p:sldId id="438" r:id="rId20"/>
    <p:sldId id="409" r:id="rId21"/>
    <p:sldId id="410" r:id="rId22"/>
    <p:sldId id="310" r:id="rId23"/>
    <p:sldId id="311" r:id="rId24"/>
    <p:sldId id="262" r:id="rId25"/>
    <p:sldId id="263" r:id="rId26"/>
    <p:sldId id="264" r:id="rId27"/>
    <p:sldId id="266" r:id="rId28"/>
    <p:sldId id="265" r:id="rId29"/>
    <p:sldId id="448" r:id="rId30"/>
    <p:sldId id="314" r:id="rId31"/>
    <p:sldId id="441" r:id="rId32"/>
    <p:sldId id="411" r:id="rId33"/>
    <p:sldId id="316" r:id="rId34"/>
    <p:sldId id="412" r:id="rId35"/>
    <p:sldId id="413" r:id="rId36"/>
    <p:sldId id="414" r:id="rId37"/>
    <p:sldId id="415" r:id="rId38"/>
    <p:sldId id="449" r:id="rId39"/>
    <p:sldId id="450" r:id="rId40"/>
    <p:sldId id="451" r:id="rId41"/>
    <p:sldId id="447" r:id="rId42"/>
    <p:sldId id="416" r:id="rId43"/>
    <p:sldId id="318" r:id="rId44"/>
    <p:sldId id="417" r:id="rId45"/>
    <p:sldId id="319" r:id="rId46"/>
    <p:sldId id="320" r:id="rId47"/>
    <p:sldId id="321" r:id="rId48"/>
    <p:sldId id="452" r:id="rId49"/>
    <p:sldId id="393" r:id="rId50"/>
    <p:sldId id="378" r:id="rId51"/>
    <p:sldId id="390" r:id="rId52"/>
    <p:sldId id="391" r:id="rId53"/>
    <p:sldId id="392" r:id="rId54"/>
    <p:sldId id="418" r:id="rId55"/>
    <p:sldId id="333" r:id="rId56"/>
    <p:sldId id="334" r:id="rId57"/>
    <p:sldId id="336" r:id="rId58"/>
    <p:sldId id="454" r:id="rId59"/>
    <p:sldId id="394" r:id="rId60"/>
    <p:sldId id="420" r:id="rId61"/>
    <p:sldId id="395" r:id="rId62"/>
    <p:sldId id="421" r:id="rId63"/>
    <p:sldId id="422" r:id="rId64"/>
    <p:sldId id="349" r:id="rId65"/>
    <p:sldId id="350" r:id="rId66"/>
    <p:sldId id="424" r:id="rId67"/>
    <p:sldId id="351" r:id="rId68"/>
    <p:sldId id="423" r:id="rId69"/>
    <p:sldId id="352" r:id="rId70"/>
    <p:sldId id="353" r:id="rId71"/>
    <p:sldId id="354" r:id="rId72"/>
    <p:sldId id="455" r:id="rId73"/>
    <p:sldId id="425" r:id="rId74"/>
    <p:sldId id="456" r:id="rId75"/>
    <p:sldId id="430" r:id="rId76"/>
    <p:sldId id="356" r:id="rId77"/>
    <p:sldId id="358" r:id="rId78"/>
    <p:sldId id="359" r:id="rId79"/>
    <p:sldId id="361" r:id="rId80"/>
    <p:sldId id="435" r:id="rId81"/>
    <p:sldId id="457" r:id="rId82"/>
    <p:sldId id="458" r:id="rId83"/>
    <p:sldId id="436" r:id="rId84"/>
    <p:sldId id="437" r:id="rId85"/>
    <p:sldId id="284" r:id="rId86"/>
    <p:sldId id="373" r:id="rId87"/>
    <p:sldId id="372" r:id="rId88"/>
    <p:sldId id="440" r:id="rId89"/>
    <p:sldId id="283" r:id="rId90"/>
    <p:sldId id="439" r:id="rId91"/>
    <p:sldId id="285" r:id="rId92"/>
    <p:sldId id="375" r:id="rId93"/>
    <p:sldId id="459" r:id="rId94"/>
    <p:sldId id="453" r:id="rId95"/>
    <p:sldId id="446" r:id="rId96"/>
    <p:sldId id="443" r:id="rId97"/>
    <p:sldId id="444" r:id="rId98"/>
    <p:sldId id="445" r:id="rId99"/>
    <p:sldId id="419" r:id="rId100"/>
    <p:sldId id="399" r:id="rId101"/>
    <p:sldId id="400" r:id="rId102"/>
    <p:sldId id="426" r:id="rId103"/>
    <p:sldId id="427" r:id="rId104"/>
    <p:sldId id="428" r:id="rId105"/>
    <p:sldId id="431" r:id="rId106"/>
    <p:sldId id="432" r:id="rId107"/>
    <p:sldId id="433" r:id="rId108"/>
    <p:sldId id="434" r:id="rId109"/>
    <p:sldId id="362" r:id="rId110"/>
    <p:sldId id="363" r:id="rId111"/>
    <p:sldId id="364" r:id="rId112"/>
    <p:sldId id="365" r:id="rId113"/>
    <p:sldId id="366" r:id="rId114"/>
    <p:sldId id="367" r:id="rId115"/>
    <p:sldId id="368" r:id="rId116"/>
    <p:sldId id="387" r:id="rId1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542"/>
    <a:srgbClr val="9F2936"/>
    <a:srgbClr val="FFFFFF"/>
    <a:srgbClr val="F07F09"/>
    <a:srgbClr val="B3D6AC"/>
    <a:srgbClr val="1B587C"/>
    <a:srgbClr val="C4E1F2"/>
    <a:srgbClr val="BFAFCF"/>
    <a:srgbClr val="89C3E5"/>
    <a:srgbClr val="E69C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5" autoAdjust="0"/>
    <p:restoredTop sz="89253" autoAdjust="0"/>
  </p:normalViewPr>
  <p:slideViewPr>
    <p:cSldViewPr>
      <p:cViewPr varScale="1">
        <p:scale>
          <a:sx n="105" d="100"/>
          <a:sy n="105" d="100"/>
        </p:scale>
        <p:origin x="-1434"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310CB1-F81A-47E8-A1FC-F6A67A99979B}" type="datetimeFigureOut">
              <a:rPr lang="en-US" smtClean="0"/>
              <a:t>5/14/2014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623895-1B4C-4245-B4C7-93357B0B6BF1}" type="slidenum">
              <a:rPr lang="en-US" smtClean="0"/>
              <a:t>‹#›</a:t>
            </a:fld>
            <a:endParaRPr lang="en-US"/>
          </a:p>
        </p:txBody>
      </p:sp>
    </p:spTree>
    <p:extLst>
      <p:ext uri="{BB962C8B-B14F-4D97-AF65-F5344CB8AC3E}">
        <p14:creationId xmlns:p14="http://schemas.microsoft.com/office/powerpoint/2010/main" val="212358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623895-1B4C-4245-B4C7-93357B0B6BF1}" type="slidenum">
              <a:rPr lang="en-US" smtClean="0"/>
              <a:t>1</a:t>
            </a:fld>
            <a:endParaRPr lang="en-US"/>
          </a:p>
        </p:txBody>
      </p:sp>
    </p:spTree>
    <p:extLst>
      <p:ext uri="{BB962C8B-B14F-4D97-AF65-F5344CB8AC3E}">
        <p14:creationId xmlns:p14="http://schemas.microsoft.com/office/powerpoint/2010/main" val="3793612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Fire Professional using an online form </a:t>
            </a:r>
          </a:p>
          <a:p>
            <a:pPr marL="171450" indent="-171450">
              <a:buFontTx/>
              <a:buChar char="-"/>
            </a:pPr>
            <a:r>
              <a:rPr lang="en-US" baseline="0" dirty="0" smtClean="0"/>
              <a:t>Requests are formatted much more regularly than the forecasts themselves</a:t>
            </a:r>
          </a:p>
          <a:p>
            <a:pPr marL="171450" indent="-171450">
              <a:buFontTx/>
              <a:buChar char="-"/>
            </a:pPr>
            <a:r>
              <a:rPr lang="en-US" baseline="0" dirty="0" smtClean="0"/>
              <a:t>Contain information concerning fuel types</a:t>
            </a:r>
          </a:p>
          <a:p>
            <a:pPr marL="171450" indent="-171450">
              <a:buFontTx/>
              <a:buChar char="-"/>
            </a:pPr>
            <a:r>
              <a:rPr lang="en-US" baseline="0" dirty="0" smtClean="0"/>
              <a:t>Location, Sheltering, Recent Nearby Weather Observations</a:t>
            </a:r>
          </a:p>
          <a:p>
            <a:pPr marL="171450" indent="-171450">
              <a:buFontTx/>
              <a:buChar char="-"/>
            </a:pPr>
            <a:r>
              <a:rPr lang="en-US" baseline="0" dirty="0" smtClean="0"/>
              <a:t>What parameters they want to see (Temp, RH, also Haines Index and Lightning Activity Level)</a:t>
            </a:r>
          </a:p>
        </p:txBody>
      </p:sp>
      <p:sp>
        <p:nvSpPr>
          <p:cNvPr id="4" name="Slide Number Placeholder 3"/>
          <p:cNvSpPr>
            <a:spLocks noGrp="1"/>
          </p:cNvSpPr>
          <p:nvPr>
            <p:ph type="sldNum" sz="quarter" idx="10"/>
          </p:nvPr>
        </p:nvSpPr>
        <p:spPr/>
        <p:txBody>
          <a:bodyPr/>
          <a:lstStyle/>
          <a:p>
            <a:fld id="{95623895-1B4C-4245-B4C7-93357B0B6BF1}" type="slidenum">
              <a:rPr lang="en-US" smtClean="0"/>
              <a:t>10</a:t>
            </a:fld>
            <a:endParaRPr lang="en-US"/>
          </a:p>
        </p:txBody>
      </p:sp>
    </p:spTree>
    <p:extLst>
      <p:ext uri="{BB962C8B-B14F-4D97-AF65-F5344CB8AC3E}">
        <p14:creationId xmlns:p14="http://schemas.microsoft.com/office/powerpoint/2010/main" val="10817484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Forecast was issued on 24 October 2011</a:t>
            </a:r>
          </a:p>
          <a:p>
            <a:r>
              <a:rPr lang="en-US" baseline="0" dirty="0" smtClean="0"/>
              <a:t>- The station and the prescribed burn are separated by a mere 8 kilometers and 225 vertical meters</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100</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Even if we say that the observation has</a:t>
            </a:r>
            <a:r>
              <a:rPr lang="en-US" baseline="0" dirty="0" smtClean="0"/>
              <a:t> issues, the gridded RTMA does not approach the 26% Minimum RH forecast by Eureka WFO</a:t>
            </a:r>
          </a:p>
          <a:p>
            <a:pPr marL="171450" indent="-171450">
              <a:buFontTx/>
              <a:buChar char="-"/>
            </a:pPr>
            <a:r>
              <a:rPr lang="en-US" baseline="0" dirty="0" smtClean="0"/>
              <a:t>This is corroborated by the Temperature graph</a:t>
            </a:r>
          </a:p>
          <a:p>
            <a:pPr marL="171450" indent="-171450">
              <a:buFontTx/>
              <a:buChar char="-"/>
            </a:pPr>
            <a:r>
              <a:rPr lang="en-US" baseline="0" dirty="0" smtClean="0"/>
              <a:t>Observation suggests it getting no lower than 65%, which is more likely given the region and time of year.</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101</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102</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Spot</a:t>
            </a:r>
            <a:r>
              <a:rPr lang="en-US" baseline="0" dirty="0" smtClean="0"/>
              <a:t> improves upon NDFD in 13.1% of cases, NDFD has less error than spot in 11% of cases</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103</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Spot</a:t>
            </a:r>
            <a:r>
              <a:rPr lang="en-US" baseline="0" dirty="0" smtClean="0"/>
              <a:t> improves upon NDFD in 13.1% of cases, NDFD has less error than spot in 11% of cases</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104</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105</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106</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107</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108</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109</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11</a:t>
            </a:fld>
            <a:endParaRPr lang="en-US"/>
          </a:p>
        </p:txBody>
      </p:sp>
    </p:spTree>
    <p:extLst>
      <p:ext uri="{BB962C8B-B14F-4D97-AF65-F5344CB8AC3E}">
        <p14:creationId xmlns:p14="http://schemas.microsoft.com/office/powerpoint/2010/main" val="10817484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Generally wet biased except select WFOs, including those in Northern Plains, Desert Southwest</a:t>
            </a:r>
          </a:p>
        </p:txBody>
      </p:sp>
      <p:sp>
        <p:nvSpPr>
          <p:cNvPr id="4" name="Slide Number Placeholder 3"/>
          <p:cNvSpPr>
            <a:spLocks noGrp="1"/>
          </p:cNvSpPr>
          <p:nvPr>
            <p:ph type="sldNum" sz="quarter" idx="10"/>
          </p:nvPr>
        </p:nvSpPr>
        <p:spPr/>
        <p:txBody>
          <a:bodyPr/>
          <a:lstStyle/>
          <a:p>
            <a:fld id="{95623895-1B4C-4245-B4C7-93357B0B6BF1}" type="slidenum">
              <a:rPr lang="en-US" smtClean="0"/>
              <a:t>110</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111</a:t>
            </a:fld>
            <a:endParaRPr lang="en-US"/>
          </a:p>
        </p:txBody>
      </p:sp>
    </p:spTree>
    <p:extLst>
      <p:ext uri="{BB962C8B-B14F-4D97-AF65-F5344CB8AC3E}">
        <p14:creationId xmlns:p14="http://schemas.microsoft.com/office/powerpoint/2010/main" val="3639778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112</a:t>
            </a:fld>
            <a:endParaRPr lang="en-US"/>
          </a:p>
        </p:txBody>
      </p:sp>
    </p:spTree>
    <p:extLst>
      <p:ext uri="{BB962C8B-B14F-4D97-AF65-F5344CB8AC3E}">
        <p14:creationId xmlns:p14="http://schemas.microsoft.com/office/powerpoint/2010/main" val="3639778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113</a:t>
            </a:fld>
            <a:endParaRPr lang="en-US"/>
          </a:p>
        </p:txBody>
      </p:sp>
    </p:spTree>
    <p:extLst>
      <p:ext uri="{BB962C8B-B14F-4D97-AF65-F5344CB8AC3E}">
        <p14:creationId xmlns:p14="http://schemas.microsoft.com/office/powerpoint/2010/main" val="3639778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114</a:t>
            </a:fld>
            <a:endParaRPr lang="en-US"/>
          </a:p>
        </p:txBody>
      </p:sp>
    </p:spTree>
    <p:extLst>
      <p:ext uri="{BB962C8B-B14F-4D97-AF65-F5344CB8AC3E}">
        <p14:creationId xmlns:p14="http://schemas.microsoft.com/office/powerpoint/2010/main" val="36397786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115</a:t>
            </a:fld>
            <a:endParaRPr lang="en-US"/>
          </a:p>
        </p:txBody>
      </p:sp>
    </p:spTree>
    <p:extLst>
      <p:ext uri="{BB962C8B-B14F-4D97-AF65-F5344CB8AC3E}">
        <p14:creationId xmlns:p14="http://schemas.microsoft.com/office/powerpoint/2010/main" val="3639778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Note the discontinuities on WFO borders and the immediate ending on national borders</a:t>
            </a:r>
          </a:p>
        </p:txBody>
      </p:sp>
      <p:sp>
        <p:nvSpPr>
          <p:cNvPr id="4" name="Slide Number Placeholder 3"/>
          <p:cNvSpPr>
            <a:spLocks noGrp="1"/>
          </p:cNvSpPr>
          <p:nvPr>
            <p:ph type="sldNum" sz="quarter" idx="10"/>
          </p:nvPr>
        </p:nvSpPr>
        <p:spPr/>
        <p:txBody>
          <a:bodyPr/>
          <a:lstStyle/>
          <a:p>
            <a:fld id="{95623895-1B4C-4245-B4C7-93357B0B6BF1}" type="slidenum">
              <a:rPr lang="en-US" smtClean="0"/>
              <a:t>116</a:t>
            </a:fld>
            <a:endParaRPr lang="en-US"/>
          </a:p>
        </p:txBody>
      </p:sp>
    </p:spTree>
    <p:extLst>
      <p:ext uri="{BB962C8B-B14F-4D97-AF65-F5344CB8AC3E}">
        <p14:creationId xmlns:p14="http://schemas.microsoft.com/office/powerpoint/2010/main" val="3411832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12</a:t>
            </a:fld>
            <a:endParaRPr lang="en-US"/>
          </a:p>
        </p:txBody>
      </p:sp>
    </p:spTree>
    <p:extLst>
      <p:ext uri="{BB962C8B-B14F-4D97-AF65-F5344CB8AC3E}">
        <p14:creationId xmlns:p14="http://schemas.microsoft.com/office/powerpoint/2010/main" val="1081748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13</a:t>
            </a:fld>
            <a:endParaRPr lang="en-US"/>
          </a:p>
        </p:txBody>
      </p:sp>
    </p:spTree>
    <p:extLst>
      <p:ext uri="{BB962C8B-B14F-4D97-AF65-F5344CB8AC3E}">
        <p14:creationId xmlns:p14="http://schemas.microsoft.com/office/powerpoint/2010/main" val="1081748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 A</a:t>
            </a:r>
            <a:r>
              <a:rPr lang="en-US" baseline="0" dirty="0" smtClean="0"/>
              <a:t>ll of the spot forecasts for the CONUS</a:t>
            </a:r>
          </a:p>
          <a:p>
            <a:r>
              <a:rPr lang="en-US" baseline="0" dirty="0" smtClean="0"/>
              <a:t> - Some forecast offices are much busier than others when it comes to issuing spot forecasts, especially those with large forested areas or regions with high likelihood of fire</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14</a:t>
            </a:fld>
            <a:endParaRPr lang="en-US"/>
          </a:p>
        </p:txBody>
      </p:sp>
    </p:spTree>
    <p:extLst>
      <p:ext uri="{BB962C8B-B14F-4D97-AF65-F5344CB8AC3E}">
        <p14:creationId xmlns:p14="http://schemas.microsoft.com/office/powerpoint/2010/main" val="363977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Decent number of forecasts in every WFO (even white areas can have as many as 114 forecasts)</a:t>
            </a:r>
          </a:p>
          <a:p>
            <a:pPr marL="171450" indent="-171450">
              <a:buFontTx/>
              <a:buChar char="-"/>
            </a:pPr>
            <a:r>
              <a:rPr lang="en-US" baseline="0" dirty="0" smtClean="0"/>
              <a:t>Almost twice as many prescribed burn forecasts as there are wildfire spot forecasts</a:t>
            </a:r>
          </a:p>
          <a:p>
            <a:pPr marL="171450" indent="-171450">
              <a:buFontTx/>
              <a:buChar char="-"/>
            </a:pPr>
            <a:r>
              <a:rPr lang="en-US" baseline="0" dirty="0" smtClean="0"/>
              <a:t>Labels are three-letter designations for each forecast office in the CONUS</a:t>
            </a:r>
          </a:p>
        </p:txBody>
      </p:sp>
      <p:sp>
        <p:nvSpPr>
          <p:cNvPr id="4" name="Slide Number Placeholder 3"/>
          <p:cNvSpPr>
            <a:spLocks noGrp="1"/>
          </p:cNvSpPr>
          <p:nvPr>
            <p:ph type="sldNum" sz="quarter" idx="10"/>
          </p:nvPr>
        </p:nvSpPr>
        <p:spPr/>
        <p:txBody>
          <a:bodyPr/>
          <a:lstStyle/>
          <a:p>
            <a:fld id="{95623895-1B4C-4245-B4C7-93357B0B6BF1}" type="slidenum">
              <a:rPr lang="en-US" smtClean="0"/>
              <a:t>15</a:t>
            </a:fld>
            <a:endParaRPr lang="en-US"/>
          </a:p>
        </p:txBody>
      </p:sp>
    </p:spTree>
    <p:extLst>
      <p:ext uri="{BB962C8B-B14F-4D97-AF65-F5344CB8AC3E}">
        <p14:creationId xmlns:p14="http://schemas.microsoft.com/office/powerpoint/2010/main" val="363977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Conversely, there are large areas without wildfire spot forecasts, and they are heavily concentrated in the Western US, Florida, the Appalachians, Ozarks, and Northern Minnesota/Michigan</a:t>
            </a:r>
          </a:p>
          <a:p>
            <a:pPr marL="171450" indent="-171450">
              <a:buFontTx/>
              <a:buChar char="-"/>
            </a:pPr>
            <a:r>
              <a:rPr lang="en-US" baseline="0" dirty="0" smtClean="0"/>
              <a:t>Make point about Incident Meteorologist taking over when wildfire becomes large/complex</a:t>
            </a:r>
          </a:p>
        </p:txBody>
      </p:sp>
      <p:sp>
        <p:nvSpPr>
          <p:cNvPr id="4" name="Slide Number Placeholder 3"/>
          <p:cNvSpPr>
            <a:spLocks noGrp="1"/>
          </p:cNvSpPr>
          <p:nvPr>
            <p:ph type="sldNum" sz="quarter" idx="10"/>
          </p:nvPr>
        </p:nvSpPr>
        <p:spPr/>
        <p:txBody>
          <a:bodyPr/>
          <a:lstStyle/>
          <a:p>
            <a:fld id="{95623895-1B4C-4245-B4C7-93357B0B6BF1}" type="slidenum">
              <a:rPr lang="en-US" smtClean="0"/>
              <a:t>16</a:t>
            </a:fld>
            <a:endParaRPr lang="en-US"/>
          </a:p>
        </p:txBody>
      </p:sp>
    </p:spTree>
    <p:extLst>
      <p:ext uri="{BB962C8B-B14F-4D97-AF65-F5344CB8AC3E}">
        <p14:creationId xmlns:p14="http://schemas.microsoft.com/office/powerpoint/2010/main" val="363977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The final categories for spot forecasts are “Search and Rescue” and “Hazardous Materials”.</a:t>
            </a:r>
          </a:p>
          <a:p>
            <a:pPr marL="171450" indent="-171450">
              <a:buFontTx/>
              <a:buChar char="-"/>
            </a:pPr>
            <a:r>
              <a:rPr lang="en-US" baseline="0" dirty="0" smtClean="0"/>
              <a:t>A note – 90% of Hazmat spot forecasts in this sample were issued for the Gulf Oil spill off the coast of Louisiana (4490 total issued by New Orleans)</a:t>
            </a:r>
          </a:p>
        </p:txBody>
      </p:sp>
      <p:sp>
        <p:nvSpPr>
          <p:cNvPr id="4" name="Slide Number Placeholder 3"/>
          <p:cNvSpPr>
            <a:spLocks noGrp="1"/>
          </p:cNvSpPr>
          <p:nvPr>
            <p:ph type="sldNum" sz="quarter" idx="10"/>
          </p:nvPr>
        </p:nvSpPr>
        <p:spPr/>
        <p:txBody>
          <a:bodyPr/>
          <a:lstStyle/>
          <a:p>
            <a:fld id="{95623895-1B4C-4245-B4C7-93357B0B6BF1}" type="slidenum">
              <a:rPr lang="en-US" smtClean="0"/>
              <a:t>17</a:t>
            </a:fld>
            <a:endParaRPr lang="en-US"/>
          </a:p>
        </p:txBody>
      </p:sp>
    </p:spTree>
    <p:extLst>
      <p:ext uri="{BB962C8B-B14F-4D97-AF65-F5344CB8AC3E}">
        <p14:creationId xmlns:p14="http://schemas.microsoft.com/office/powerpoint/2010/main" val="363977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Can be different from office to office; simply my understanding of the difference between the two forecast processes</a:t>
            </a:r>
          </a:p>
        </p:txBody>
      </p:sp>
      <p:sp>
        <p:nvSpPr>
          <p:cNvPr id="4" name="Slide Number Placeholder 3"/>
          <p:cNvSpPr>
            <a:spLocks noGrp="1"/>
          </p:cNvSpPr>
          <p:nvPr>
            <p:ph type="sldNum" sz="quarter" idx="10"/>
          </p:nvPr>
        </p:nvSpPr>
        <p:spPr/>
        <p:txBody>
          <a:bodyPr/>
          <a:lstStyle/>
          <a:p>
            <a:fld id="{95623895-1B4C-4245-B4C7-93357B0B6BF1}" type="slidenum">
              <a:rPr lang="en-US" smtClean="0"/>
              <a:t>18</a:t>
            </a:fld>
            <a:endParaRPr lang="en-US"/>
          </a:p>
        </p:txBody>
      </p:sp>
    </p:spTree>
    <p:extLst>
      <p:ext uri="{BB962C8B-B14F-4D97-AF65-F5344CB8AC3E}">
        <p14:creationId xmlns:p14="http://schemas.microsoft.com/office/powerpoint/2010/main" val="36397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Lead time is calculated as difference between time of request submission and time of forecast issuance</a:t>
            </a:r>
          </a:p>
          <a:p>
            <a:pPr marL="171450" indent="-171450">
              <a:buFontTx/>
              <a:buChar char="-"/>
            </a:pPr>
            <a:r>
              <a:rPr lang="en-US" baseline="0" dirty="0" smtClean="0"/>
              <a:t>Much larger percentage of wildfire forecasts issued within 50 minutes after request than prescribed burn forecasts</a:t>
            </a:r>
          </a:p>
        </p:txBody>
      </p:sp>
      <p:sp>
        <p:nvSpPr>
          <p:cNvPr id="4" name="Slide Number Placeholder 3"/>
          <p:cNvSpPr>
            <a:spLocks noGrp="1"/>
          </p:cNvSpPr>
          <p:nvPr>
            <p:ph type="sldNum" sz="quarter" idx="10"/>
          </p:nvPr>
        </p:nvSpPr>
        <p:spPr/>
        <p:txBody>
          <a:bodyPr/>
          <a:lstStyle/>
          <a:p>
            <a:fld id="{95623895-1B4C-4245-B4C7-93357B0B6BF1}" type="slidenum">
              <a:rPr lang="en-US" smtClean="0"/>
              <a:t>19</a:t>
            </a:fld>
            <a:endParaRPr lang="en-US"/>
          </a:p>
        </p:txBody>
      </p:sp>
    </p:spTree>
    <p:extLst>
      <p:ext uri="{BB962C8B-B14F-4D97-AF65-F5344CB8AC3E}">
        <p14:creationId xmlns:p14="http://schemas.microsoft.com/office/powerpoint/2010/main" val="36397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2</a:t>
            </a:fld>
            <a:endParaRPr lang="en-US"/>
          </a:p>
        </p:txBody>
      </p:sp>
    </p:spTree>
    <p:extLst>
      <p:ext uri="{BB962C8B-B14F-4D97-AF65-F5344CB8AC3E}">
        <p14:creationId xmlns:p14="http://schemas.microsoft.com/office/powerpoint/2010/main" val="1218932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20</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21</a:t>
            </a:fld>
            <a:endParaRPr lang="en-US"/>
          </a:p>
        </p:txBody>
      </p:sp>
    </p:spTree>
    <p:extLst>
      <p:ext uri="{BB962C8B-B14F-4D97-AF65-F5344CB8AC3E}">
        <p14:creationId xmlns:p14="http://schemas.microsoft.com/office/powerpoint/2010/main" val="1218932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Mention portable RAWS at end of discussion of anemometer heights – don’t have metadata to know the actual height of the sensor, so assume all of RAWS are at 20 feet</a:t>
            </a:r>
          </a:p>
          <a:p>
            <a:r>
              <a:rPr lang="en-US" baseline="0" dirty="0" smtClean="0"/>
              <a:t>Remote Automated Weather Stations</a:t>
            </a:r>
          </a:p>
          <a:p>
            <a:r>
              <a:rPr lang="en-US" baseline="0" dirty="0" smtClean="0"/>
              <a:t>Automated Surface Observing System</a:t>
            </a:r>
            <a:endParaRPr lang="en-US" baseline="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22</a:t>
            </a:fld>
            <a:endParaRPr lang="en-US"/>
          </a:p>
        </p:txBody>
      </p:sp>
    </p:spTree>
    <p:extLst>
      <p:ext uri="{BB962C8B-B14F-4D97-AF65-F5344CB8AC3E}">
        <p14:creationId xmlns:p14="http://schemas.microsoft.com/office/powerpoint/2010/main" val="3411832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 Much more densely concentrated in certain regions, including the Southeast, East Texas, Colorado Front Range, the West Coast</a:t>
            </a:r>
          </a:p>
          <a:p>
            <a:r>
              <a:rPr lang="en-US" baseline="0" dirty="0" smtClean="0"/>
              <a:t> - Very sparsely concentrated in the Great Plains (no RAWS stations, just NWS/FAA) , West Texas, and most of Nevada</a:t>
            </a:r>
          </a:p>
        </p:txBody>
      </p:sp>
      <p:sp>
        <p:nvSpPr>
          <p:cNvPr id="4" name="Slide Number Placeholder 3"/>
          <p:cNvSpPr>
            <a:spLocks noGrp="1"/>
          </p:cNvSpPr>
          <p:nvPr>
            <p:ph type="sldNum" sz="quarter" idx="10"/>
          </p:nvPr>
        </p:nvSpPr>
        <p:spPr/>
        <p:txBody>
          <a:bodyPr/>
          <a:lstStyle/>
          <a:p>
            <a:fld id="{95623895-1B4C-4245-B4C7-93357B0B6BF1}" type="slidenum">
              <a:rPr lang="en-US" smtClean="0"/>
              <a:t>23</a:t>
            </a:fld>
            <a:endParaRPr lang="en-US"/>
          </a:p>
        </p:txBody>
      </p:sp>
    </p:spTree>
    <p:extLst>
      <p:ext uri="{BB962C8B-B14F-4D97-AF65-F5344CB8AC3E}">
        <p14:creationId xmlns:p14="http://schemas.microsoft.com/office/powerpoint/2010/main" val="3411832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 This was from a 2013 wildfire in Northern Utah (Patch Springs Fire)</a:t>
            </a:r>
          </a:p>
          <a:p>
            <a:r>
              <a:rPr lang="en-US" baseline="0" dirty="0" smtClean="0"/>
              <a:t> - Great deal of smoke over the Salt Lake City area</a:t>
            </a:r>
          </a:p>
        </p:txBody>
      </p:sp>
      <p:sp>
        <p:nvSpPr>
          <p:cNvPr id="4" name="Slide Number Placeholder 3"/>
          <p:cNvSpPr>
            <a:spLocks noGrp="1"/>
          </p:cNvSpPr>
          <p:nvPr>
            <p:ph type="sldNum" sz="quarter" idx="10"/>
          </p:nvPr>
        </p:nvSpPr>
        <p:spPr/>
        <p:txBody>
          <a:bodyPr/>
          <a:lstStyle/>
          <a:p>
            <a:fld id="{95623895-1B4C-4245-B4C7-93357B0B6BF1}" type="slidenum">
              <a:rPr lang="en-US" smtClean="0"/>
              <a:t>24</a:t>
            </a:fld>
            <a:endParaRPr lang="en-US"/>
          </a:p>
        </p:txBody>
      </p:sp>
    </p:spTree>
    <p:extLst>
      <p:ext uri="{BB962C8B-B14F-4D97-AF65-F5344CB8AC3E}">
        <p14:creationId xmlns:p14="http://schemas.microsoft.com/office/powerpoint/2010/main" val="3411832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 Use</a:t>
            </a:r>
            <a:r>
              <a:rPr lang="en-US" baseline="0" dirty="0" smtClean="0"/>
              <a:t> some experience to program the text parser in a way that it will handle different sets of numbers in different ways</a:t>
            </a:r>
          </a:p>
          <a:p>
            <a:r>
              <a:rPr lang="en-US" baseline="0" dirty="0" smtClean="0"/>
              <a:t> - So here we have two ranges…</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25</a:t>
            </a:fld>
            <a:endParaRPr lang="en-US"/>
          </a:p>
        </p:txBody>
      </p:sp>
    </p:spTree>
    <p:extLst>
      <p:ext uri="{BB962C8B-B14F-4D97-AF65-F5344CB8AC3E}">
        <p14:creationId xmlns:p14="http://schemas.microsoft.com/office/powerpoint/2010/main" val="3546899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So here we have two ranges…from these I take the mean values (because they are ranges)</a:t>
            </a:r>
          </a:p>
          <a:p>
            <a:pPr marL="171450" indent="-171450">
              <a:buFontTx/>
              <a:buChar char="-"/>
            </a:pPr>
            <a:r>
              <a:rPr lang="en-US" baseline="0" dirty="0" smtClean="0"/>
              <a:t>Set of numbers, I assume they are outlining the progression of temperature through the afternoon, so I just take the maximum value</a:t>
            </a:r>
          </a:p>
          <a:p>
            <a:r>
              <a:rPr lang="en-US" baseline="0" dirty="0" smtClean="0"/>
              <a:t> - This isn’t too difficult of a problem at this point, but then we take a look at the forecast for 20-foot winds…</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26</a:t>
            </a:fld>
            <a:endParaRPr lang="en-US"/>
          </a:p>
        </p:txBody>
      </p:sp>
    </p:spTree>
    <p:extLst>
      <p:ext uri="{BB962C8B-B14F-4D97-AF65-F5344CB8AC3E}">
        <p14:creationId xmlns:p14="http://schemas.microsoft.com/office/powerpoint/2010/main" val="41203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 This isn’t too difficult of a problem at this point, but then we take a look at the forecast for 20-foot winds…</a:t>
            </a:r>
            <a:endParaRPr lang="en-US" dirty="0" smtClean="0"/>
          </a:p>
          <a:p>
            <a:r>
              <a:rPr lang="en-US" baseline="0" dirty="0" smtClean="0"/>
              <a:t> - “Upslope/</a:t>
            </a:r>
            <a:r>
              <a:rPr lang="en-US" baseline="0" dirty="0" err="1" smtClean="0"/>
              <a:t>Upvalley</a:t>
            </a:r>
            <a:r>
              <a:rPr lang="en-US" baseline="0" dirty="0" smtClean="0"/>
              <a:t> 6 to 11 mph. Gusty and erratic in the vicinity of thunderstorms.”</a:t>
            </a:r>
          </a:p>
        </p:txBody>
      </p:sp>
      <p:sp>
        <p:nvSpPr>
          <p:cNvPr id="4" name="Slide Number Placeholder 3"/>
          <p:cNvSpPr>
            <a:spLocks noGrp="1"/>
          </p:cNvSpPr>
          <p:nvPr>
            <p:ph type="sldNum" sz="quarter" idx="10"/>
          </p:nvPr>
        </p:nvSpPr>
        <p:spPr/>
        <p:txBody>
          <a:bodyPr/>
          <a:lstStyle/>
          <a:p>
            <a:fld id="{95623895-1B4C-4245-B4C7-93357B0B6BF1}" type="slidenum">
              <a:rPr lang="en-US" smtClean="0"/>
              <a:t>27</a:t>
            </a:fld>
            <a:endParaRPr lang="en-US"/>
          </a:p>
        </p:txBody>
      </p:sp>
    </p:spTree>
    <p:extLst>
      <p:ext uri="{BB962C8B-B14F-4D97-AF65-F5344CB8AC3E}">
        <p14:creationId xmlns:p14="http://schemas.microsoft.com/office/powerpoint/2010/main" val="719026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baseline="0" dirty="0" smtClean="0"/>
              <a:t>Do we verify whether thunderstorms occurred in the area and adjust the verification based on the potential of outflows?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In our system, we take the highest value before we find the string “GUST”, so 11 mph (or 4.9 </a:t>
            </a:r>
            <a:r>
              <a:rPr lang="en-US" baseline="0" dirty="0" err="1" smtClean="0"/>
              <a:t>mps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28</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When you go to the website below, you will see a landing page giving an overview of what the different tabs contain in terms of selection capabilities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Have pages for prescribed and wildfire forecasts selectable by date; selectable by issuing forecast office; and then all of them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The forecasts are updated daily</a:t>
            </a:r>
          </a:p>
        </p:txBody>
      </p:sp>
      <p:sp>
        <p:nvSpPr>
          <p:cNvPr id="4" name="Slide Number Placeholder 3"/>
          <p:cNvSpPr>
            <a:spLocks noGrp="1"/>
          </p:cNvSpPr>
          <p:nvPr>
            <p:ph type="sldNum" sz="quarter" idx="10"/>
          </p:nvPr>
        </p:nvSpPr>
        <p:spPr/>
        <p:txBody>
          <a:bodyPr/>
          <a:lstStyle/>
          <a:p>
            <a:fld id="{95623895-1B4C-4245-B4C7-93357B0B6BF1}" type="slidenum">
              <a:rPr lang="en-US" smtClean="0"/>
              <a:t>29</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3</a:t>
            </a:fld>
            <a:endParaRPr lang="en-US"/>
          </a:p>
        </p:txBody>
      </p:sp>
    </p:spTree>
    <p:extLst>
      <p:ext uri="{BB962C8B-B14F-4D97-AF65-F5344CB8AC3E}">
        <p14:creationId xmlns:p14="http://schemas.microsoft.com/office/powerpoint/2010/main" val="1218932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 We have</a:t>
            </a:r>
            <a:r>
              <a:rPr lang="en-US" baseline="0" dirty="0" smtClean="0"/>
              <a:t> versions of the page where you can view all of the spot forecasts for either prescribed burns or wildfires, forecasts by WFO, and forecasts by date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 Uses the open-source </a:t>
            </a:r>
            <a:r>
              <a:rPr lang="en-US" baseline="0" dirty="0" err="1" smtClean="0"/>
              <a:t>Javascript</a:t>
            </a:r>
            <a:r>
              <a:rPr lang="en-US" baseline="0" dirty="0" smtClean="0"/>
              <a:t> module “</a:t>
            </a:r>
            <a:r>
              <a:rPr lang="en-US" baseline="0" dirty="0" err="1" smtClean="0"/>
              <a:t>Crossfilter</a:t>
            </a:r>
            <a:r>
              <a:rPr lang="en-US" baseline="0" dirty="0" smtClean="0"/>
              <a:t>,” along with other modules for plotting and organization</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30</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 Use brushes to select only forecasts where the forecast maximum wind speed exceeded 10 </a:t>
            </a:r>
            <a:r>
              <a:rPr lang="en-US" baseline="0" dirty="0" err="1" smtClean="0"/>
              <a:t>mps</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31</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Here we have chosen only those cases</a:t>
            </a:r>
            <a:r>
              <a:rPr lang="en-US" baseline="0" dirty="0" smtClean="0"/>
              <a:t> where the forecast maximum wind speed exceeded 10 m/s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This should adjust the distribution of errors between the spot forecast and the observation to favor </a:t>
            </a:r>
            <a:r>
              <a:rPr lang="en-US" baseline="0" dirty="0" err="1" smtClean="0"/>
              <a:t>overforecasting</a:t>
            </a:r>
            <a:r>
              <a:rPr lang="en-US" baseline="0" dirty="0" smtClean="0"/>
              <a:t> and larger errors</a:t>
            </a:r>
          </a:p>
        </p:txBody>
      </p:sp>
      <p:sp>
        <p:nvSpPr>
          <p:cNvPr id="4" name="Slide Number Placeholder 3"/>
          <p:cNvSpPr>
            <a:spLocks noGrp="1"/>
          </p:cNvSpPr>
          <p:nvPr>
            <p:ph type="sldNum" sz="quarter" idx="10"/>
          </p:nvPr>
        </p:nvSpPr>
        <p:spPr/>
        <p:txBody>
          <a:bodyPr/>
          <a:lstStyle/>
          <a:p>
            <a:fld id="{95623895-1B4C-4245-B4C7-93357B0B6BF1}" type="slidenum">
              <a:rPr lang="en-US" smtClean="0"/>
              <a:t>32</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This map features all of the prescribed burn forecasts for SLC WFO during the period we were examining</a:t>
            </a:r>
          </a:p>
        </p:txBody>
      </p:sp>
      <p:sp>
        <p:nvSpPr>
          <p:cNvPr id="4" name="Slide Number Placeholder 3"/>
          <p:cNvSpPr>
            <a:spLocks noGrp="1"/>
          </p:cNvSpPr>
          <p:nvPr>
            <p:ph type="sldNum" sz="quarter" idx="10"/>
          </p:nvPr>
        </p:nvSpPr>
        <p:spPr/>
        <p:txBody>
          <a:bodyPr/>
          <a:lstStyle/>
          <a:p>
            <a:fld id="{95623895-1B4C-4245-B4C7-93357B0B6BF1}" type="slidenum">
              <a:rPr lang="en-US" smtClean="0"/>
              <a:t>33</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And here we see the markers for cases where the forecast maximum wind speed exceeded 10 m/s</a:t>
            </a:r>
          </a:p>
        </p:txBody>
      </p:sp>
      <p:sp>
        <p:nvSpPr>
          <p:cNvPr id="4" name="Slide Number Placeholder 3"/>
          <p:cNvSpPr>
            <a:spLocks noGrp="1"/>
          </p:cNvSpPr>
          <p:nvPr>
            <p:ph type="sldNum" sz="quarter" idx="10"/>
          </p:nvPr>
        </p:nvSpPr>
        <p:spPr/>
        <p:txBody>
          <a:bodyPr/>
          <a:lstStyle/>
          <a:p>
            <a:fld id="{95623895-1B4C-4245-B4C7-93357B0B6BF1}" type="slidenum">
              <a:rPr lang="en-US" smtClean="0"/>
              <a:t>34</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Whereas a 15% limit on relative humidity error might be perfectly acceptable in the Southeast, a 3% error may be more appropriate in a place like Tucson where a forecast of 8% and an observed value of 5% may mean unexpected fire behavior due to fuel curing</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In the end, the important thing is to let the user determine which forecasts they want to look at or emphasize</a:t>
            </a:r>
          </a:p>
        </p:txBody>
      </p:sp>
      <p:sp>
        <p:nvSpPr>
          <p:cNvPr id="4" name="Slide Number Placeholder 3"/>
          <p:cNvSpPr>
            <a:spLocks noGrp="1"/>
          </p:cNvSpPr>
          <p:nvPr>
            <p:ph type="sldNum" sz="quarter" idx="10"/>
          </p:nvPr>
        </p:nvSpPr>
        <p:spPr/>
        <p:txBody>
          <a:bodyPr/>
          <a:lstStyle/>
          <a:p>
            <a:fld id="{95623895-1B4C-4245-B4C7-93357B0B6BF1}" type="slidenum">
              <a:rPr lang="en-US" smtClean="0"/>
              <a:t>35</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Going back to the map from earlier, we see how many forecasts had an error of greater than one of these thresholds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But what if we don’t want to be this restrictive...what if we doubled the acceptable error?</a:t>
            </a:r>
          </a:p>
        </p:txBody>
      </p:sp>
      <p:sp>
        <p:nvSpPr>
          <p:cNvPr id="4" name="Slide Number Placeholder 3"/>
          <p:cNvSpPr>
            <a:spLocks noGrp="1"/>
          </p:cNvSpPr>
          <p:nvPr>
            <p:ph type="sldNum" sz="quarter" idx="10"/>
          </p:nvPr>
        </p:nvSpPr>
        <p:spPr/>
        <p:txBody>
          <a:bodyPr/>
          <a:lstStyle/>
          <a:p>
            <a:fld id="{95623895-1B4C-4245-B4C7-93357B0B6BF1}" type="slidenum">
              <a:rPr lang="en-US" smtClean="0"/>
              <a:t>36</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Many of the forecasts that were previously “inaccurate” have now become “accurate” under these new limits</a:t>
            </a:r>
          </a:p>
        </p:txBody>
      </p:sp>
      <p:sp>
        <p:nvSpPr>
          <p:cNvPr id="4" name="Slide Number Placeholder 3"/>
          <p:cNvSpPr>
            <a:spLocks noGrp="1"/>
          </p:cNvSpPr>
          <p:nvPr>
            <p:ph type="sldNum" sz="quarter" idx="10"/>
          </p:nvPr>
        </p:nvSpPr>
        <p:spPr/>
        <p:txBody>
          <a:bodyPr/>
          <a:lstStyle/>
          <a:p>
            <a:fld id="{95623895-1B4C-4245-B4C7-93357B0B6BF1}" type="slidenum">
              <a:rPr lang="en-US" smtClean="0"/>
              <a:t>37</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The user can then select a marker to see the different values parsed from the forecast, observed, and taken from the NDFD and RTMA grids, as well as link to the </a:t>
            </a:r>
            <a:r>
              <a:rPr lang="en-US" baseline="0" dirty="0" err="1" smtClean="0"/>
              <a:t>MesoWest</a:t>
            </a:r>
            <a:r>
              <a:rPr lang="en-US" baseline="0" dirty="0" smtClean="0"/>
              <a:t> page for the verifying observation and look at the original forecast in text form</a:t>
            </a:r>
          </a:p>
        </p:txBody>
      </p:sp>
      <p:sp>
        <p:nvSpPr>
          <p:cNvPr id="4" name="Slide Number Placeholder 3"/>
          <p:cNvSpPr>
            <a:spLocks noGrp="1"/>
          </p:cNvSpPr>
          <p:nvPr>
            <p:ph type="sldNum" sz="quarter" idx="10"/>
          </p:nvPr>
        </p:nvSpPr>
        <p:spPr/>
        <p:txBody>
          <a:bodyPr/>
          <a:lstStyle/>
          <a:p>
            <a:fld id="{95623895-1B4C-4245-B4C7-93357B0B6BF1}" type="slidenum">
              <a:rPr lang="en-US" smtClean="0"/>
              <a:t>38</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Not only was the temperature error exceeded...</a:t>
            </a:r>
          </a:p>
        </p:txBody>
      </p:sp>
      <p:sp>
        <p:nvSpPr>
          <p:cNvPr id="4" name="Slide Number Placeholder 3"/>
          <p:cNvSpPr>
            <a:spLocks noGrp="1"/>
          </p:cNvSpPr>
          <p:nvPr>
            <p:ph type="sldNum" sz="quarter" idx="10"/>
          </p:nvPr>
        </p:nvSpPr>
        <p:spPr/>
        <p:txBody>
          <a:bodyPr/>
          <a:lstStyle/>
          <a:p>
            <a:fld id="{95623895-1B4C-4245-B4C7-93357B0B6BF1}" type="slidenum">
              <a:rPr lang="en-US" smtClean="0"/>
              <a:t>39</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4</a:t>
            </a:fld>
            <a:endParaRPr lang="en-US"/>
          </a:p>
        </p:txBody>
      </p:sp>
    </p:spTree>
    <p:extLst>
      <p:ext uri="{BB962C8B-B14F-4D97-AF65-F5344CB8AC3E}">
        <p14:creationId xmlns:p14="http://schemas.microsoft.com/office/powerpoint/2010/main" val="1218932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...but also the relative humidity </a:t>
            </a:r>
            <a:r>
              <a:rPr lang="en-US" baseline="0" smtClean="0"/>
              <a:t>error threshold</a:t>
            </a:r>
            <a:endParaRPr lang="en-US" baseline="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40</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41</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42</a:t>
            </a:fld>
            <a:endParaRPr lang="en-US"/>
          </a:p>
        </p:txBody>
      </p:sp>
    </p:spTree>
    <p:extLst>
      <p:ext uri="{BB962C8B-B14F-4D97-AF65-F5344CB8AC3E}">
        <p14:creationId xmlns:p14="http://schemas.microsoft.com/office/powerpoint/2010/main" val="1218932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Lengthy process from test fire to extended burn to escape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Spot forecasts used throughout the period to nail down the on-the-ground conditions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Primary burn begins on May 29, spot fires are detected on 4 June when the fire breaks out of containment</a:t>
            </a:r>
          </a:p>
        </p:txBody>
      </p:sp>
      <p:sp>
        <p:nvSpPr>
          <p:cNvPr id="4" name="Slide Number Placeholder 3"/>
          <p:cNvSpPr>
            <a:spLocks noGrp="1"/>
          </p:cNvSpPr>
          <p:nvPr>
            <p:ph type="sldNum" sz="quarter" idx="10"/>
          </p:nvPr>
        </p:nvSpPr>
        <p:spPr/>
        <p:txBody>
          <a:bodyPr/>
          <a:lstStyle/>
          <a:p>
            <a:fld id="{95623895-1B4C-4245-B4C7-93357B0B6BF1}" type="slidenum">
              <a:rPr lang="en-US" smtClean="0"/>
              <a:t>43</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These were good forecasts, and there were a large number of them – 23 in all over a five-week period</a:t>
            </a:r>
          </a:p>
        </p:txBody>
      </p:sp>
      <p:sp>
        <p:nvSpPr>
          <p:cNvPr id="4" name="Slide Number Placeholder 3"/>
          <p:cNvSpPr>
            <a:spLocks noGrp="1"/>
          </p:cNvSpPr>
          <p:nvPr>
            <p:ph type="sldNum" sz="quarter" idx="10"/>
          </p:nvPr>
        </p:nvSpPr>
        <p:spPr/>
        <p:txBody>
          <a:bodyPr/>
          <a:lstStyle/>
          <a:p>
            <a:fld id="{95623895-1B4C-4245-B4C7-93357B0B6BF1}" type="slidenum">
              <a:rPr lang="en-US" smtClean="0"/>
              <a:t>44</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Because of the slew of spot forecasts issued, we can look at how the different metrics handled maximum temperature, minimum relative humidity, and maximum wind speed</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The verifying observation is TT084 (</a:t>
            </a:r>
            <a:r>
              <a:rPr lang="en-US" baseline="0" dirty="0" err="1" smtClean="0"/>
              <a:t>Fishlake</a:t>
            </a:r>
            <a:r>
              <a:rPr lang="en-US" baseline="0" dirty="0" smtClean="0"/>
              <a:t> Portable RAWS #4)</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Spot forecast maximum temperatures track well with the observations, this is reiterated in histogram below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May 26 stands out as the lone outlier in both the line graph and the histogram</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NDFD is always warmer than observation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RTMA is generally warmer than forecast</a:t>
            </a:r>
          </a:p>
        </p:txBody>
      </p:sp>
      <p:sp>
        <p:nvSpPr>
          <p:cNvPr id="4" name="Slide Number Placeholder 3"/>
          <p:cNvSpPr>
            <a:spLocks noGrp="1"/>
          </p:cNvSpPr>
          <p:nvPr>
            <p:ph type="sldNum" sz="quarter" idx="10"/>
          </p:nvPr>
        </p:nvSpPr>
        <p:spPr/>
        <p:txBody>
          <a:bodyPr/>
          <a:lstStyle/>
          <a:p>
            <a:fld id="{95623895-1B4C-4245-B4C7-93357B0B6BF1}" type="slidenum">
              <a:rPr lang="en-US" smtClean="0"/>
              <a:t>45</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Again forecast tracks well with observation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Forecasts are rarely drier than RTMA</a:t>
            </a:r>
          </a:p>
        </p:txBody>
      </p:sp>
      <p:sp>
        <p:nvSpPr>
          <p:cNvPr id="4" name="Slide Number Placeholder 3"/>
          <p:cNvSpPr>
            <a:spLocks noGrp="1"/>
          </p:cNvSpPr>
          <p:nvPr>
            <p:ph type="sldNum" sz="quarter" idx="10"/>
          </p:nvPr>
        </p:nvSpPr>
        <p:spPr/>
        <p:txBody>
          <a:bodyPr/>
          <a:lstStyle/>
          <a:p>
            <a:fld id="{95623895-1B4C-4245-B4C7-93357B0B6BF1}" type="slidenum">
              <a:rPr lang="en-US" smtClean="0"/>
              <a:t>46</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Max Wind Speed forecast is generally higher, but this is not necessarily a bad thing</a:t>
            </a:r>
          </a:p>
        </p:txBody>
      </p:sp>
      <p:sp>
        <p:nvSpPr>
          <p:cNvPr id="4" name="Slide Number Placeholder 3"/>
          <p:cNvSpPr>
            <a:spLocks noGrp="1"/>
          </p:cNvSpPr>
          <p:nvPr>
            <p:ph type="sldNum" sz="quarter" idx="10"/>
          </p:nvPr>
        </p:nvSpPr>
        <p:spPr/>
        <p:txBody>
          <a:bodyPr/>
          <a:lstStyle/>
          <a:p>
            <a:fld id="{95623895-1B4C-4245-B4C7-93357B0B6BF1}" type="slidenum">
              <a:rPr lang="en-US" smtClean="0"/>
              <a:t>47</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2.5C is our arbitrary threshold for what we label an “accurate” max temp forecast</a:t>
            </a:r>
          </a:p>
        </p:txBody>
      </p:sp>
      <p:sp>
        <p:nvSpPr>
          <p:cNvPr id="4" name="Slide Number Placeholder 3"/>
          <p:cNvSpPr>
            <a:spLocks noGrp="1"/>
          </p:cNvSpPr>
          <p:nvPr>
            <p:ph type="sldNum" sz="quarter" idx="10"/>
          </p:nvPr>
        </p:nvSpPr>
        <p:spPr/>
        <p:txBody>
          <a:bodyPr/>
          <a:lstStyle/>
          <a:p>
            <a:fld id="{95623895-1B4C-4245-B4C7-93357B0B6BF1}" type="slidenum">
              <a:rPr lang="en-US" smtClean="0"/>
              <a:t>48</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Based on tables from Myrick and </a:t>
            </a:r>
            <a:r>
              <a:rPr lang="en-US" baseline="0" dirty="0" err="1" smtClean="0"/>
              <a:t>Horel</a:t>
            </a:r>
            <a:r>
              <a:rPr lang="en-US" baseline="0" dirty="0" smtClean="0"/>
              <a:t>, 2006</a:t>
            </a:r>
          </a:p>
          <a:p>
            <a:pPr marL="171450" indent="-171450">
              <a:buFontTx/>
              <a:buChar char="-"/>
            </a:pPr>
            <a:r>
              <a:rPr lang="en-US" dirty="0" smtClean="0"/>
              <a:t>Distributions charts we generate from the results of the verification</a:t>
            </a:r>
            <a:r>
              <a:rPr lang="en-US" baseline="0" dirty="0" smtClean="0"/>
              <a:t> analysis </a:t>
            </a:r>
          </a:p>
          <a:p>
            <a:pPr marL="171450" indent="-171450">
              <a:buFontTx/>
              <a:buChar char="-"/>
            </a:pPr>
            <a:r>
              <a:rPr lang="en-US" baseline="0" dirty="0" smtClean="0"/>
              <a:t>Allow us to be able to look at both the number of forecasts with certain levels of error, and to compare the errors between the Spot Forecasts and NDFD Forecasts</a:t>
            </a:r>
          </a:p>
        </p:txBody>
      </p:sp>
      <p:sp>
        <p:nvSpPr>
          <p:cNvPr id="4" name="Slide Number Placeholder 3"/>
          <p:cNvSpPr>
            <a:spLocks noGrp="1"/>
          </p:cNvSpPr>
          <p:nvPr>
            <p:ph type="sldNum" sz="quarter" idx="10"/>
          </p:nvPr>
        </p:nvSpPr>
        <p:spPr/>
        <p:txBody>
          <a:bodyPr/>
          <a:lstStyle/>
          <a:p>
            <a:fld id="{95623895-1B4C-4245-B4C7-93357B0B6BF1}" type="slidenum">
              <a:rPr lang="en-US" smtClean="0"/>
              <a:t>49</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5</a:t>
            </a:fld>
            <a:endParaRPr lang="en-US"/>
          </a:p>
        </p:txBody>
      </p:sp>
    </p:spTree>
    <p:extLst>
      <p:ext uri="{BB962C8B-B14F-4D97-AF65-F5344CB8AC3E}">
        <p14:creationId xmlns:p14="http://schemas.microsoft.com/office/powerpoint/2010/main" val="12189328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Green squares are those where the NDFD and spot forecasts performed similarly,</a:t>
            </a:r>
            <a:r>
              <a:rPr lang="en-US" baseline="0" dirty="0" smtClean="0"/>
              <a:t> with overall accuracy decreasing from top left to bottom right</a:t>
            </a:r>
          </a:p>
          <a:p>
            <a:pPr marL="171450" indent="-171450">
              <a:buFontTx/>
              <a:buChar char="-"/>
            </a:pPr>
            <a:r>
              <a:rPr lang="en-US" dirty="0" smtClean="0"/>
              <a:t>Breakpoints</a:t>
            </a:r>
            <a:r>
              <a:rPr lang="en-US" baseline="0" dirty="0" smtClean="0"/>
              <a:t> are arbitrary and should be modified based on what makes sense for the office or region</a:t>
            </a:r>
          </a:p>
        </p:txBody>
      </p:sp>
      <p:sp>
        <p:nvSpPr>
          <p:cNvPr id="4" name="Slide Number Placeholder 3"/>
          <p:cNvSpPr>
            <a:spLocks noGrp="1"/>
          </p:cNvSpPr>
          <p:nvPr>
            <p:ph type="sldNum" sz="quarter" idx="10"/>
          </p:nvPr>
        </p:nvSpPr>
        <p:spPr/>
        <p:txBody>
          <a:bodyPr/>
          <a:lstStyle/>
          <a:p>
            <a:fld id="{95623895-1B4C-4245-B4C7-93357B0B6BF1}" type="slidenum">
              <a:rPr lang="en-US" smtClean="0"/>
              <a:t>50</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It is clear from the left figure that 17 of the 19 spot forecasts would be considered accurate for temperature, while we can say the same for only 7 of the NDFD forecasts.</a:t>
            </a:r>
          </a:p>
        </p:txBody>
      </p:sp>
      <p:sp>
        <p:nvSpPr>
          <p:cNvPr id="4" name="Slide Number Placeholder 3"/>
          <p:cNvSpPr>
            <a:spLocks noGrp="1"/>
          </p:cNvSpPr>
          <p:nvPr>
            <p:ph type="sldNum" sz="quarter" idx="10"/>
          </p:nvPr>
        </p:nvSpPr>
        <p:spPr/>
        <p:txBody>
          <a:bodyPr/>
          <a:lstStyle/>
          <a:p>
            <a:fld id="{95623895-1B4C-4245-B4C7-93357B0B6BF1}" type="slidenum">
              <a:rPr lang="en-US" smtClean="0"/>
              <a:t>51</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52</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53</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54</a:t>
            </a:fld>
            <a:endParaRPr lang="en-US"/>
          </a:p>
        </p:txBody>
      </p:sp>
    </p:spTree>
    <p:extLst>
      <p:ext uri="{BB962C8B-B14F-4D97-AF65-F5344CB8AC3E}">
        <p14:creationId xmlns:p14="http://schemas.microsoft.com/office/powerpoint/2010/main" val="1218932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55</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56</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Eureka forecasts had a reasonably low bias for RH (-2.3%), but a very large spread in RH errors and a very large Median Absolute Error (10%)</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57</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58</a:t>
            </a:fld>
            <a:endParaRPr lang="en-US"/>
          </a:p>
        </p:txBody>
      </p:sp>
    </p:spTree>
    <p:extLst>
      <p:ext uri="{BB962C8B-B14F-4D97-AF65-F5344CB8AC3E}">
        <p14:creationId xmlns:p14="http://schemas.microsoft.com/office/powerpoint/2010/main" val="23993131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For prescribed burn forecasts, the spot forecasts are more likely to have improved upon the NDFD forecasts (17.8% of forecasts) than degraded the NDFD forecast (10.8%)</a:t>
            </a:r>
          </a:p>
          <a:p>
            <a:pPr marL="171450" indent="-171450">
              <a:buFontTx/>
              <a:buChar char="-"/>
            </a:pPr>
            <a:r>
              <a:rPr lang="en-US" baseline="0" dirty="0" smtClean="0"/>
              <a:t>For wildfire forecasts, this difference becomes only 1.1% of forecasts</a:t>
            </a:r>
          </a:p>
        </p:txBody>
      </p:sp>
      <p:sp>
        <p:nvSpPr>
          <p:cNvPr id="4" name="Slide Number Placeholder 3"/>
          <p:cNvSpPr>
            <a:spLocks noGrp="1"/>
          </p:cNvSpPr>
          <p:nvPr>
            <p:ph type="sldNum" sz="quarter" idx="10"/>
          </p:nvPr>
        </p:nvSpPr>
        <p:spPr/>
        <p:txBody>
          <a:bodyPr/>
          <a:lstStyle/>
          <a:p>
            <a:fld id="{95623895-1B4C-4245-B4C7-93357B0B6BF1}" type="slidenum">
              <a:rPr lang="en-US" smtClean="0"/>
              <a:t>59</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Fire Professional using an online form…</a:t>
            </a:r>
          </a:p>
          <a:p>
            <a:pPr marL="171450" indent="-171450">
              <a:buFontTx/>
              <a:buChar char="-"/>
            </a:pPr>
            <a:r>
              <a:rPr lang="en-US" baseline="0" dirty="0" smtClean="0"/>
              <a:t>Forecast elements can change depending on office</a:t>
            </a:r>
          </a:p>
        </p:txBody>
      </p:sp>
      <p:sp>
        <p:nvSpPr>
          <p:cNvPr id="4" name="Slide Number Placeholder 3"/>
          <p:cNvSpPr>
            <a:spLocks noGrp="1"/>
          </p:cNvSpPr>
          <p:nvPr>
            <p:ph type="sldNum" sz="quarter" idx="10"/>
          </p:nvPr>
        </p:nvSpPr>
        <p:spPr/>
        <p:txBody>
          <a:bodyPr/>
          <a:lstStyle/>
          <a:p>
            <a:fld id="{95623895-1B4C-4245-B4C7-93357B0B6BF1}" type="slidenum">
              <a:rPr lang="en-US" smtClean="0"/>
              <a:t>6</a:t>
            </a:fld>
            <a:endParaRPr lang="en-US"/>
          </a:p>
        </p:txBody>
      </p:sp>
    </p:spTree>
    <p:extLst>
      <p:ext uri="{BB962C8B-B14F-4D97-AF65-F5344CB8AC3E}">
        <p14:creationId xmlns:p14="http://schemas.microsoft.com/office/powerpoint/2010/main" val="10817484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For prescribed burn forecasts, the spot forecasts are more likely to have improved upon the NDFD forecasts (17.8% of forecasts) than degraded the NDFD forecast (10.8%)</a:t>
            </a:r>
          </a:p>
          <a:p>
            <a:pPr marL="171450" indent="-171450">
              <a:buFontTx/>
              <a:buChar char="-"/>
            </a:pPr>
            <a:r>
              <a:rPr lang="en-US" baseline="0" dirty="0" smtClean="0"/>
              <a:t>For wildfire forecasts, this difference becomes only 1.1% of forecasts</a:t>
            </a:r>
          </a:p>
        </p:txBody>
      </p:sp>
      <p:sp>
        <p:nvSpPr>
          <p:cNvPr id="4" name="Slide Number Placeholder 3"/>
          <p:cNvSpPr>
            <a:spLocks noGrp="1"/>
          </p:cNvSpPr>
          <p:nvPr>
            <p:ph type="sldNum" sz="quarter" idx="10"/>
          </p:nvPr>
        </p:nvSpPr>
        <p:spPr/>
        <p:txBody>
          <a:bodyPr/>
          <a:lstStyle/>
          <a:p>
            <a:fld id="{95623895-1B4C-4245-B4C7-93357B0B6BF1}" type="slidenum">
              <a:rPr lang="en-US" smtClean="0"/>
              <a:t>60</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Green total – 26.3% of forecasts, Purple total – 38.9% of forecasts for prescribed burns</a:t>
            </a:r>
          </a:p>
          <a:p>
            <a:pPr marL="171450" indent="-171450">
              <a:buFontTx/>
              <a:buChar char="-"/>
            </a:pPr>
            <a:r>
              <a:rPr lang="en-US" baseline="0" dirty="0" smtClean="0"/>
              <a:t>For wildfires these values are 44.3% and 16.9% respectively.</a:t>
            </a:r>
          </a:p>
        </p:txBody>
      </p:sp>
      <p:sp>
        <p:nvSpPr>
          <p:cNvPr id="4" name="Slide Number Placeholder 3"/>
          <p:cNvSpPr>
            <a:spLocks noGrp="1"/>
          </p:cNvSpPr>
          <p:nvPr>
            <p:ph type="sldNum" sz="quarter" idx="10"/>
          </p:nvPr>
        </p:nvSpPr>
        <p:spPr/>
        <p:txBody>
          <a:bodyPr/>
          <a:lstStyle/>
          <a:p>
            <a:fld id="{95623895-1B4C-4245-B4C7-93357B0B6BF1}" type="slidenum">
              <a:rPr lang="en-US" smtClean="0"/>
              <a:t>61</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Green total – 26.3% of forecasts, Purple total – 38.9% of forecasts for prescribed burns</a:t>
            </a:r>
          </a:p>
          <a:p>
            <a:pPr marL="171450" indent="-171450">
              <a:buFontTx/>
              <a:buChar char="-"/>
            </a:pPr>
            <a:r>
              <a:rPr lang="en-US" baseline="0" dirty="0" smtClean="0"/>
              <a:t>For wildfires these values are 44.3% and 16.9% respectively.</a:t>
            </a:r>
          </a:p>
        </p:txBody>
      </p:sp>
      <p:sp>
        <p:nvSpPr>
          <p:cNvPr id="4" name="Slide Number Placeholder 3"/>
          <p:cNvSpPr>
            <a:spLocks noGrp="1"/>
          </p:cNvSpPr>
          <p:nvPr>
            <p:ph type="sldNum" sz="quarter" idx="10"/>
          </p:nvPr>
        </p:nvSpPr>
        <p:spPr/>
        <p:txBody>
          <a:bodyPr/>
          <a:lstStyle/>
          <a:p>
            <a:fld id="{95623895-1B4C-4245-B4C7-93357B0B6BF1}" type="slidenum">
              <a:rPr lang="en-US" smtClean="0"/>
              <a:t>62</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63</a:t>
            </a:fld>
            <a:endParaRPr lang="en-US"/>
          </a:p>
        </p:txBody>
      </p:sp>
    </p:spTree>
    <p:extLst>
      <p:ext uri="{BB962C8B-B14F-4D97-AF65-F5344CB8AC3E}">
        <p14:creationId xmlns:p14="http://schemas.microsoft.com/office/powerpoint/2010/main" val="1218932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  Just as a reminder, prescribed burns are geographically much more spread out than wildfires – only a few areas failed to get forecasts into the analysis, while others seem to have an almost unrealistic number of burns</a:t>
            </a:r>
          </a:p>
          <a:p>
            <a:pPr marL="171450" indent="-171450">
              <a:buFontTx/>
              <a:buChar char="-"/>
            </a:pPr>
            <a:r>
              <a:rPr lang="en-US" baseline="0" dirty="0" smtClean="0"/>
              <a:t>The two highest months for prescribed burns in our analysis were March 2012 and April 2010</a:t>
            </a:r>
          </a:p>
          <a:p>
            <a:pPr marL="171450" indent="-171450">
              <a:buFontTx/>
              <a:buChar char="-"/>
            </a:pPr>
            <a:r>
              <a:rPr lang="en-US" baseline="0" dirty="0" smtClean="0"/>
              <a:t>Reach a minimum in the mid-summer, typically July or August depending on the year</a:t>
            </a:r>
          </a:p>
        </p:txBody>
      </p:sp>
      <p:sp>
        <p:nvSpPr>
          <p:cNvPr id="4" name="Slide Number Placeholder 3"/>
          <p:cNvSpPr>
            <a:spLocks noGrp="1"/>
          </p:cNvSpPr>
          <p:nvPr>
            <p:ph type="sldNum" sz="quarter" idx="10"/>
          </p:nvPr>
        </p:nvSpPr>
        <p:spPr/>
        <p:txBody>
          <a:bodyPr/>
          <a:lstStyle/>
          <a:p>
            <a:fld id="{95623895-1B4C-4245-B4C7-93357B0B6BF1}" type="slidenum">
              <a:rPr lang="en-US" smtClean="0"/>
              <a:t>64</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NDFD forecasts have slightly more spread  in both Temperature and Relative Humidity forecasts</a:t>
            </a:r>
          </a:p>
          <a:p>
            <a:pPr marL="171450" indent="-171450">
              <a:buFontTx/>
              <a:buChar char="-"/>
            </a:pPr>
            <a:r>
              <a:rPr lang="en-US" baseline="0" dirty="0" smtClean="0"/>
              <a:t>Both NDFD and Spot Forecasts have slight cool, wet bias relative to surface observations</a:t>
            </a:r>
          </a:p>
        </p:txBody>
      </p:sp>
      <p:sp>
        <p:nvSpPr>
          <p:cNvPr id="4" name="Slide Number Placeholder 3"/>
          <p:cNvSpPr>
            <a:spLocks noGrp="1"/>
          </p:cNvSpPr>
          <p:nvPr>
            <p:ph type="sldNum" sz="quarter" idx="10"/>
          </p:nvPr>
        </p:nvSpPr>
        <p:spPr/>
        <p:txBody>
          <a:bodyPr/>
          <a:lstStyle/>
          <a:p>
            <a:fld id="{95623895-1B4C-4245-B4C7-93357B0B6BF1}" type="slidenum">
              <a:rPr lang="en-US" smtClean="0"/>
              <a:t>65</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Bimodal appearance of the spot forecast errors is related to conversion from generally whole number Fahrenheit values to Celsius</a:t>
            </a:r>
          </a:p>
        </p:txBody>
      </p:sp>
      <p:sp>
        <p:nvSpPr>
          <p:cNvPr id="4" name="Slide Number Placeholder 3"/>
          <p:cNvSpPr>
            <a:spLocks noGrp="1"/>
          </p:cNvSpPr>
          <p:nvPr>
            <p:ph type="sldNum" sz="quarter" idx="10"/>
          </p:nvPr>
        </p:nvSpPr>
        <p:spPr/>
        <p:txBody>
          <a:bodyPr/>
          <a:lstStyle/>
          <a:p>
            <a:fld id="{95623895-1B4C-4245-B4C7-93357B0B6BF1}" type="slidenum">
              <a:rPr lang="en-US" smtClean="0"/>
              <a:t>66</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Tucson has strongest warm bias – covered in thesis</a:t>
            </a:r>
          </a:p>
          <a:p>
            <a:pPr marL="171450" indent="-171450">
              <a:buFontTx/>
              <a:buChar char="-"/>
            </a:pPr>
            <a:r>
              <a:rPr lang="en-US" baseline="0" dirty="0" smtClean="0"/>
              <a:t>Other offices with warm biases have either very few cases or only a slight bias value.</a:t>
            </a:r>
          </a:p>
          <a:p>
            <a:pPr marL="171450" indent="-171450">
              <a:buFontTx/>
              <a:buChar char="-"/>
            </a:pPr>
            <a:r>
              <a:rPr lang="en-US" baseline="0" dirty="0" smtClean="0"/>
              <a:t>Runs counter to Brown and Murphy 1987 – looked at fire weather forecasts issued by Boise WFO and saw a general hot/dry bias erring on side of higher fire danger to prepare </a:t>
            </a:r>
            <a:r>
              <a:rPr lang="en-US" baseline="0" smtClean="0"/>
              <a:t>fire officials</a:t>
            </a:r>
            <a:endParaRPr lang="en-US" baseline="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67</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NDFD forecasts have slightly more spread </a:t>
            </a:r>
          </a:p>
          <a:p>
            <a:pPr marL="171450" indent="-171450">
              <a:buFontTx/>
              <a:buChar char="-"/>
            </a:pPr>
            <a:r>
              <a:rPr lang="en-US" baseline="0" dirty="0" smtClean="0"/>
              <a:t>Both NDFD and Spot Forecasts have slight wet bias relative to surface observations</a:t>
            </a:r>
          </a:p>
        </p:txBody>
      </p:sp>
      <p:sp>
        <p:nvSpPr>
          <p:cNvPr id="4" name="Slide Number Placeholder 3"/>
          <p:cNvSpPr>
            <a:spLocks noGrp="1"/>
          </p:cNvSpPr>
          <p:nvPr>
            <p:ph type="sldNum" sz="quarter" idx="10"/>
          </p:nvPr>
        </p:nvSpPr>
        <p:spPr/>
        <p:txBody>
          <a:bodyPr/>
          <a:lstStyle/>
          <a:p>
            <a:fld id="{95623895-1B4C-4245-B4C7-93357B0B6BF1}" type="slidenum">
              <a:rPr lang="en-US" smtClean="0"/>
              <a:t>68</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In this map, we see the cluster of accurate forecast offices in generally dry regions (Nevada, Arizona, New Mexico)</a:t>
            </a:r>
          </a:p>
        </p:txBody>
      </p:sp>
      <p:sp>
        <p:nvSpPr>
          <p:cNvPr id="4" name="Slide Number Placeholder 3"/>
          <p:cNvSpPr>
            <a:spLocks noGrp="1"/>
          </p:cNvSpPr>
          <p:nvPr>
            <p:ph type="sldNum" sz="quarter" idx="10"/>
          </p:nvPr>
        </p:nvSpPr>
        <p:spPr/>
        <p:txBody>
          <a:bodyPr/>
          <a:lstStyle/>
          <a:p>
            <a:fld id="{95623895-1B4C-4245-B4C7-93357B0B6BF1}" type="slidenum">
              <a:rPr lang="en-US" smtClean="0"/>
              <a:t>69</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Fire Professional using an online form…</a:t>
            </a:r>
          </a:p>
          <a:p>
            <a:pPr marL="171450" indent="-171450">
              <a:buFontTx/>
              <a:buChar char="-"/>
            </a:pPr>
            <a:r>
              <a:rPr lang="en-US" baseline="0" dirty="0" smtClean="0"/>
              <a:t>Forecast elements can change depending on office</a:t>
            </a:r>
          </a:p>
        </p:txBody>
      </p:sp>
      <p:sp>
        <p:nvSpPr>
          <p:cNvPr id="4" name="Slide Number Placeholder 3"/>
          <p:cNvSpPr>
            <a:spLocks noGrp="1"/>
          </p:cNvSpPr>
          <p:nvPr>
            <p:ph type="sldNum" sz="quarter" idx="10"/>
          </p:nvPr>
        </p:nvSpPr>
        <p:spPr/>
        <p:txBody>
          <a:bodyPr/>
          <a:lstStyle/>
          <a:p>
            <a:fld id="{95623895-1B4C-4245-B4C7-93357B0B6BF1}" type="slidenum">
              <a:rPr lang="en-US" smtClean="0"/>
              <a:t>7</a:t>
            </a:fld>
            <a:endParaRPr lang="en-US"/>
          </a:p>
        </p:txBody>
      </p:sp>
    </p:spTree>
    <p:extLst>
      <p:ext uri="{BB962C8B-B14F-4D97-AF65-F5344CB8AC3E}">
        <p14:creationId xmlns:p14="http://schemas.microsoft.com/office/powerpoint/2010/main" val="10817484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Both are fairly normally distributed, and both have a slight high bias, although only 0.22 m/s for Spot Forecasts and 0.42 m/s for NDFD Forecasts</a:t>
            </a:r>
          </a:p>
        </p:txBody>
      </p:sp>
      <p:sp>
        <p:nvSpPr>
          <p:cNvPr id="4" name="Slide Number Placeholder 3"/>
          <p:cNvSpPr>
            <a:spLocks noGrp="1"/>
          </p:cNvSpPr>
          <p:nvPr>
            <p:ph type="sldNum" sz="quarter" idx="10"/>
          </p:nvPr>
        </p:nvSpPr>
        <p:spPr/>
        <p:txBody>
          <a:bodyPr/>
          <a:lstStyle/>
          <a:p>
            <a:fld id="{95623895-1B4C-4245-B4C7-93357B0B6BF1}" type="slidenum">
              <a:rPr lang="en-US" smtClean="0"/>
              <a:t>70</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Unbiased forecast offices are generally in the east, but the larger trends involve the dichotomy between </a:t>
            </a:r>
            <a:r>
              <a:rPr lang="en-US" baseline="0" dirty="0" err="1" smtClean="0"/>
              <a:t>overforecasting</a:t>
            </a:r>
            <a:r>
              <a:rPr lang="en-US" baseline="0" dirty="0" smtClean="0"/>
              <a:t> in the Mountain West and </a:t>
            </a:r>
            <a:r>
              <a:rPr lang="en-US" baseline="0" dirty="0" err="1" smtClean="0"/>
              <a:t>underforecasting</a:t>
            </a:r>
            <a:r>
              <a:rPr lang="en-US" baseline="0" dirty="0" smtClean="0"/>
              <a:t> in the Great Plains</a:t>
            </a:r>
          </a:p>
          <a:p>
            <a:pPr marL="171450" indent="-171450">
              <a:buFontTx/>
              <a:buChar char="-"/>
            </a:pPr>
            <a:r>
              <a:rPr lang="en-US" baseline="0" dirty="0" smtClean="0"/>
              <a:t>The argument has been made that the </a:t>
            </a:r>
            <a:r>
              <a:rPr lang="en-US" baseline="0" dirty="0" err="1" smtClean="0"/>
              <a:t>underforecasting</a:t>
            </a:r>
            <a:r>
              <a:rPr lang="en-US" baseline="0" dirty="0" smtClean="0"/>
              <a:t> in the plains states could be related to a lack of RAWS stations, so all verifying </a:t>
            </a:r>
            <a:r>
              <a:rPr lang="en-US" baseline="0" dirty="0" err="1" smtClean="0"/>
              <a:t>obs</a:t>
            </a:r>
            <a:r>
              <a:rPr lang="en-US" baseline="0" dirty="0" smtClean="0"/>
              <a:t> are 3.3 meters above the level at which they are forecasting</a:t>
            </a:r>
          </a:p>
          <a:p>
            <a:pPr marL="171450" indent="-171450">
              <a:buFontTx/>
              <a:buChar char="-"/>
            </a:pPr>
            <a:r>
              <a:rPr lang="en-US" baseline="0" dirty="0" smtClean="0"/>
              <a:t>In the West, representativeness and localized flows probably play a role</a:t>
            </a:r>
          </a:p>
        </p:txBody>
      </p:sp>
      <p:sp>
        <p:nvSpPr>
          <p:cNvPr id="4" name="Slide Number Placeholder 3"/>
          <p:cNvSpPr>
            <a:spLocks noGrp="1"/>
          </p:cNvSpPr>
          <p:nvPr>
            <p:ph type="sldNum" sz="quarter" idx="10"/>
          </p:nvPr>
        </p:nvSpPr>
        <p:spPr/>
        <p:txBody>
          <a:bodyPr/>
          <a:lstStyle/>
          <a:p>
            <a:fld id="{95623895-1B4C-4245-B4C7-93357B0B6BF1}" type="slidenum">
              <a:rPr lang="en-US" smtClean="0"/>
              <a:t>71</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Mean Error and Median Absolute Error</a:t>
            </a:r>
          </a:p>
          <a:p>
            <a:pPr marL="171450" indent="-171450">
              <a:buFontTx/>
              <a:buChar char="-"/>
            </a:pPr>
            <a:r>
              <a:rPr lang="en-US" baseline="0" dirty="0" smtClean="0"/>
              <a:t>Reiterates the different biases and accuracies of the forecasts – spot forecasts on the whole more accurate and less biased than NDFD values</a:t>
            </a:r>
          </a:p>
        </p:txBody>
      </p:sp>
      <p:sp>
        <p:nvSpPr>
          <p:cNvPr id="4" name="Slide Number Placeholder 3"/>
          <p:cNvSpPr>
            <a:spLocks noGrp="1"/>
          </p:cNvSpPr>
          <p:nvPr>
            <p:ph type="sldNum" sz="quarter" idx="10"/>
          </p:nvPr>
        </p:nvSpPr>
        <p:spPr/>
        <p:txBody>
          <a:bodyPr/>
          <a:lstStyle/>
          <a:p>
            <a:fld id="{95623895-1B4C-4245-B4C7-93357B0B6BF1}" type="slidenum">
              <a:rPr lang="en-US" smtClean="0"/>
              <a:t>72</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Mean Error and Median Absolute Error</a:t>
            </a:r>
          </a:p>
          <a:p>
            <a:pPr marL="171450" indent="-171450">
              <a:buFontTx/>
              <a:buChar char="-"/>
            </a:pPr>
            <a:r>
              <a:rPr lang="en-US" baseline="0" dirty="0" smtClean="0"/>
              <a:t>Reiterates the different biases and accuracies of the forecasts – spot forecasts on the whole more accurate and less biased than NDFD values</a:t>
            </a:r>
          </a:p>
        </p:txBody>
      </p:sp>
      <p:sp>
        <p:nvSpPr>
          <p:cNvPr id="4" name="Slide Number Placeholder 3"/>
          <p:cNvSpPr>
            <a:spLocks noGrp="1"/>
          </p:cNvSpPr>
          <p:nvPr>
            <p:ph type="sldNum" sz="quarter" idx="10"/>
          </p:nvPr>
        </p:nvSpPr>
        <p:spPr/>
        <p:txBody>
          <a:bodyPr/>
          <a:lstStyle/>
          <a:p>
            <a:fld id="{95623895-1B4C-4245-B4C7-93357B0B6BF1}" type="slidenum">
              <a:rPr lang="en-US" smtClean="0"/>
              <a:t>73</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Mean Error and Median Absolute Error</a:t>
            </a:r>
          </a:p>
          <a:p>
            <a:pPr marL="171450" indent="-171450">
              <a:buFontTx/>
              <a:buChar char="-"/>
            </a:pPr>
            <a:r>
              <a:rPr lang="en-US" baseline="0" dirty="0" smtClean="0"/>
              <a:t>Reiterates the different biases and accuracies of the forecasts – spot forecasts on the whole more accurate and less biased than NDFD values</a:t>
            </a:r>
          </a:p>
        </p:txBody>
      </p:sp>
      <p:sp>
        <p:nvSpPr>
          <p:cNvPr id="4" name="Slide Number Placeholder 3"/>
          <p:cNvSpPr>
            <a:spLocks noGrp="1"/>
          </p:cNvSpPr>
          <p:nvPr>
            <p:ph type="sldNum" sz="quarter" idx="10"/>
          </p:nvPr>
        </p:nvSpPr>
        <p:spPr/>
        <p:txBody>
          <a:bodyPr/>
          <a:lstStyle/>
          <a:p>
            <a:fld id="{95623895-1B4C-4245-B4C7-93357B0B6BF1}" type="slidenum">
              <a:rPr lang="en-US" smtClean="0"/>
              <a:t>74</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First column and first row of the joint distribution charts</a:t>
            </a:r>
          </a:p>
          <a:p>
            <a:pPr marL="171450" indent="-171450">
              <a:buFontTx/>
              <a:buChar char="-"/>
            </a:pPr>
            <a:r>
              <a:rPr lang="en-US" baseline="0" dirty="0" smtClean="0"/>
              <a:t>Much more improvement for temperature forecasts than RH/wind speed...but temperature accuracy is less important for operations</a:t>
            </a:r>
          </a:p>
        </p:txBody>
      </p:sp>
      <p:sp>
        <p:nvSpPr>
          <p:cNvPr id="4" name="Slide Number Placeholder 3"/>
          <p:cNvSpPr>
            <a:spLocks noGrp="1"/>
          </p:cNvSpPr>
          <p:nvPr>
            <p:ph type="sldNum" sz="quarter" idx="10"/>
          </p:nvPr>
        </p:nvSpPr>
        <p:spPr/>
        <p:txBody>
          <a:bodyPr/>
          <a:lstStyle/>
          <a:p>
            <a:fld id="{95623895-1B4C-4245-B4C7-93357B0B6BF1}" type="slidenum">
              <a:rPr lang="en-US" smtClean="0"/>
              <a:t>75</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More drastic contrast between high and low season – almost zero forecasts in December/January, while majority of forecasts in July, August, September – max month depends on year</a:t>
            </a:r>
          </a:p>
          <a:p>
            <a:pPr marL="171450" indent="-171450">
              <a:buFontTx/>
              <a:buChar char="-"/>
            </a:pPr>
            <a:r>
              <a:rPr lang="en-US" baseline="0" dirty="0" smtClean="0"/>
              <a:t>Highest month for wildfire spot forecasts is August 2011</a:t>
            </a:r>
          </a:p>
        </p:txBody>
      </p:sp>
      <p:sp>
        <p:nvSpPr>
          <p:cNvPr id="4" name="Slide Number Placeholder 3"/>
          <p:cNvSpPr>
            <a:spLocks noGrp="1"/>
          </p:cNvSpPr>
          <p:nvPr>
            <p:ph type="sldNum" sz="quarter" idx="10"/>
          </p:nvPr>
        </p:nvSpPr>
        <p:spPr/>
        <p:txBody>
          <a:bodyPr/>
          <a:lstStyle/>
          <a:p>
            <a:fld id="{95623895-1B4C-4245-B4C7-93357B0B6BF1}" type="slidenum">
              <a:rPr lang="en-US" smtClean="0"/>
              <a:t>76</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Not the same predominately blue map seen with the prescribed burn forecasts...more offices have warm bias in error</a:t>
            </a:r>
          </a:p>
          <a:p>
            <a:pPr marL="171450" indent="-171450">
              <a:buFontTx/>
              <a:buChar char="-"/>
            </a:pPr>
            <a:r>
              <a:rPr lang="en-US" baseline="0" dirty="0" smtClean="0"/>
              <a:t>More offices have no cases or a bad case skewing the mean error value</a:t>
            </a:r>
          </a:p>
        </p:txBody>
      </p:sp>
      <p:sp>
        <p:nvSpPr>
          <p:cNvPr id="4" name="Slide Number Placeholder 3"/>
          <p:cNvSpPr>
            <a:spLocks noGrp="1"/>
          </p:cNvSpPr>
          <p:nvPr>
            <p:ph type="sldNum" sz="quarter" idx="10"/>
          </p:nvPr>
        </p:nvSpPr>
        <p:spPr/>
        <p:txBody>
          <a:bodyPr/>
          <a:lstStyle/>
          <a:p>
            <a:fld id="{95623895-1B4C-4245-B4C7-93357B0B6BF1}" type="slidenum">
              <a:rPr lang="en-US" smtClean="0"/>
              <a:t>77</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Offices with more cases generally had better </a:t>
            </a:r>
            <a:r>
              <a:rPr lang="en-US" baseline="0" dirty="0" err="1" smtClean="0"/>
              <a:t>MedAE</a:t>
            </a:r>
            <a:r>
              <a:rPr lang="en-US" baseline="0" dirty="0" smtClean="0"/>
              <a:t> values, although concentrated heavily in dry regions</a:t>
            </a:r>
          </a:p>
          <a:p>
            <a:pPr marL="171450" indent="-171450">
              <a:buFontTx/>
              <a:buChar char="-"/>
            </a:pPr>
            <a:r>
              <a:rPr lang="en-US" baseline="0" dirty="0" smtClean="0"/>
              <a:t>Most really bad MAE CWAs have only a couple forecast cases</a:t>
            </a:r>
          </a:p>
        </p:txBody>
      </p:sp>
      <p:sp>
        <p:nvSpPr>
          <p:cNvPr id="4" name="Slide Number Placeholder 3"/>
          <p:cNvSpPr>
            <a:spLocks noGrp="1"/>
          </p:cNvSpPr>
          <p:nvPr>
            <p:ph type="sldNum" sz="quarter" idx="10"/>
          </p:nvPr>
        </p:nvSpPr>
        <p:spPr/>
        <p:txBody>
          <a:bodyPr/>
          <a:lstStyle/>
          <a:p>
            <a:fld id="{95623895-1B4C-4245-B4C7-93357B0B6BF1}" type="slidenum">
              <a:rPr lang="en-US" smtClean="0"/>
              <a:t>78</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Less </a:t>
            </a:r>
            <a:r>
              <a:rPr lang="en-US" baseline="0" dirty="0" err="1" smtClean="0"/>
              <a:t>underforecasting</a:t>
            </a:r>
            <a:r>
              <a:rPr lang="en-US" baseline="0" dirty="0" smtClean="0"/>
              <a:t> bias in Great Plains, but also fewer forecasts, so skewed toward just a couple cases</a:t>
            </a:r>
          </a:p>
        </p:txBody>
      </p:sp>
      <p:sp>
        <p:nvSpPr>
          <p:cNvPr id="4" name="Slide Number Placeholder 3"/>
          <p:cNvSpPr>
            <a:spLocks noGrp="1"/>
          </p:cNvSpPr>
          <p:nvPr>
            <p:ph type="sldNum" sz="quarter" idx="10"/>
          </p:nvPr>
        </p:nvSpPr>
        <p:spPr/>
        <p:txBody>
          <a:bodyPr/>
          <a:lstStyle/>
          <a:p>
            <a:fld id="{95623895-1B4C-4245-B4C7-93357B0B6BF1}" type="slidenum">
              <a:rPr lang="en-US" smtClean="0"/>
              <a:t>79</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Fire Professional using an online form </a:t>
            </a:r>
          </a:p>
          <a:p>
            <a:pPr marL="171450" indent="-171450">
              <a:buFontTx/>
              <a:buChar char="-"/>
            </a:pPr>
            <a:r>
              <a:rPr lang="en-US" baseline="0" dirty="0" smtClean="0"/>
              <a:t>Requests are formatted much more regularly than the forecasts themselves</a:t>
            </a:r>
          </a:p>
          <a:p>
            <a:pPr marL="171450" indent="-171450">
              <a:buFontTx/>
              <a:buChar char="-"/>
            </a:pPr>
            <a:r>
              <a:rPr lang="en-US" baseline="0" dirty="0" smtClean="0"/>
              <a:t>Contain information concerning fuel types</a:t>
            </a:r>
          </a:p>
          <a:p>
            <a:pPr marL="171450" indent="-171450">
              <a:buFontTx/>
              <a:buChar char="-"/>
            </a:pPr>
            <a:r>
              <a:rPr lang="en-US" baseline="0" dirty="0" smtClean="0"/>
              <a:t>Location, Sheltering, Recent Nearby Weather Observations</a:t>
            </a:r>
          </a:p>
          <a:p>
            <a:pPr marL="171450" indent="-171450">
              <a:buFontTx/>
              <a:buChar char="-"/>
            </a:pPr>
            <a:r>
              <a:rPr lang="en-US" baseline="0" dirty="0" smtClean="0"/>
              <a:t>What parameters they want to see (Temp, RH, also Haines Index and Lightning Activity Level)</a:t>
            </a:r>
          </a:p>
        </p:txBody>
      </p:sp>
      <p:sp>
        <p:nvSpPr>
          <p:cNvPr id="4" name="Slide Number Placeholder 3"/>
          <p:cNvSpPr>
            <a:spLocks noGrp="1"/>
          </p:cNvSpPr>
          <p:nvPr>
            <p:ph type="sldNum" sz="quarter" idx="10"/>
          </p:nvPr>
        </p:nvSpPr>
        <p:spPr/>
        <p:txBody>
          <a:bodyPr/>
          <a:lstStyle/>
          <a:p>
            <a:fld id="{95623895-1B4C-4245-B4C7-93357B0B6BF1}" type="slidenum">
              <a:rPr lang="en-US" smtClean="0"/>
              <a:t>8</a:t>
            </a:fld>
            <a:endParaRPr lang="en-US"/>
          </a:p>
        </p:txBody>
      </p:sp>
    </p:spTree>
    <p:extLst>
      <p:ext uri="{BB962C8B-B14F-4D97-AF65-F5344CB8AC3E}">
        <p14:creationId xmlns:p14="http://schemas.microsoft.com/office/powerpoint/2010/main" val="10817484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Spot forecasts still less biased and more accurate than NDFD forecasts, note that relative to RTMA, accuracy is similar, but bias is completely flipped</a:t>
            </a:r>
          </a:p>
        </p:txBody>
      </p:sp>
      <p:sp>
        <p:nvSpPr>
          <p:cNvPr id="4" name="Slide Number Placeholder 3"/>
          <p:cNvSpPr>
            <a:spLocks noGrp="1"/>
          </p:cNvSpPr>
          <p:nvPr>
            <p:ph type="sldNum" sz="quarter" idx="10"/>
          </p:nvPr>
        </p:nvSpPr>
        <p:spPr/>
        <p:txBody>
          <a:bodyPr/>
          <a:lstStyle/>
          <a:p>
            <a:fld id="{95623895-1B4C-4245-B4C7-93357B0B6BF1}" type="slidenum">
              <a:rPr lang="en-US" smtClean="0"/>
              <a:t>80</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Spot forecasts still less biased and more accurate than NDFD forecasts, note that relative to RTMA, accuracy is similar, but bias is completely flipped</a:t>
            </a:r>
          </a:p>
        </p:txBody>
      </p:sp>
      <p:sp>
        <p:nvSpPr>
          <p:cNvPr id="4" name="Slide Number Placeholder 3"/>
          <p:cNvSpPr>
            <a:spLocks noGrp="1"/>
          </p:cNvSpPr>
          <p:nvPr>
            <p:ph type="sldNum" sz="quarter" idx="10"/>
          </p:nvPr>
        </p:nvSpPr>
        <p:spPr/>
        <p:txBody>
          <a:bodyPr/>
          <a:lstStyle/>
          <a:p>
            <a:fld id="{95623895-1B4C-4245-B4C7-93357B0B6BF1}" type="slidenum">
              <a:rPr lang="en-US" smtClean="0"/>
              <a:t>81</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Spot forecasts still less biased and more accurate than NDFD forecasts, note that relative to RTMA, accuracy is similar, but bias is completely flipped</a:t>
            </a:r>
          </a:p>
        </p:txBody>
      </p:sp>
      <p:sp>
        <p:nvSpPr>
          <p:cNvPr id="4" name="Slide Number Placeholder 3"/>
          <p:cNvSpPr>
            <a:spLocks noGrp="1"/>
          </p:cNvSpPr>
          <p:nvPr>
            <p:ph type="sldNum" sz="quarter" idx="10"/>
          </p:nvPr>
        </p:nvSpPr>
        <p:spPr/>
        <p:txBody>
          <a:bodyPr/>
          <a:lstStyle/>
          <a:p>
            <a:fld id="{95623895-1B4C-4245-B4C7-93357B0B6BF1}" type="slidenum">
              <a:rPr lang="en-US" smtClean="0"/>
              <a:t>82</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Temperature less improved over NDFD than with prescribed burns; more accurate RH forecasts than with prescribed burns</a:t>
            </a:r>
          </a:p>
        </p:txBody>
      </p:sp>
      <p:sp>
        <p:nvSpPr>
          <p:cNvPr id="4" name="Slide Number Placeholder 3"/>
          <p:cNvSpPr>
            <a:spLocks noGrp="1"/>
          </p:cNvSpPr>
          <p:nvPr>
            <p:ph type="sldNum" sz="quarter" idx="10"/>
          </p:nvPr>
        </p:nvSpPr>
        <p:spPr/>
        <p:txBody>
          <a:bodyPr/>
          <a:lstStyle/>
          <a:p>
            <a:fld id="{95623895-1B4C-4245-B4C7-93357B0B6BF1}" type="slidenum">
              <a:rPr lang="en-US" smtClean="0"/>
              <a:t>83</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84</a:t>
            </a:fld>
            <a:endParaRPr lang="en-US"/>
          </a:p>
        </p:txBody>
      </p:sp>
    </p:spTree>
    <p:extLst>
      <p:ext uri="{BB962C8B-B14F-4D97-AF65-F5344CB8AC3E}">
        <p14:creationId xmlns:p14="http://schemas.microsoft.com/office/powerpoint/2010/main" val="12189328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85</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86</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87</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88</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89</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Fire Professional using an online form </a:t>
            </a:r>
          </a:p>
          <a:p>
            <a:pPr marL="171450" indent="-171450">
              <a:buFontTx/>
              <a:buChar char="-"/>
            </a:pPr>
            <a:r>
              <a:rPr lang="en-US" baseline="0" dirty="0" smtClean="0"/>
              <a:t>Requests are formatted much more regularly than the forecasts themselves</a:t>
            </a:r>
          </a:p>
          <a:p>
            <a:pPr marL="171450" indent="-171450">
              <a:buFontTx/>
              <a:buChar char="-"/>
            </a:pPr>
            <a:r>
              <a:rPr lang="en-US" baseline="0" dirty="0" smtClean="0"/>
              <a:t>Contain information concerning fuel types</a:t>
            </a:r>
          </a:p>
          <a:p>
            <a:pPr marL="171450" indent="-171450">
              <a:buFontTx/>
              <a:buChar char="-"/>
            </a:pPr>
            <a:r>
              <a:rPr lang="en-US" baseline="0" dirty="0" smtClean="0"/>
              <a:t>Location, Sheltering, Recent Nearby Weather Observations</a:t>
            </a:r>
          </a:p>
          <a:p>
            <a:pPr marL="171450" indent="-171450">
              <a:buFontTx/>
              <a:buChar char="-"/>
            </a:pPr>
            <a:r>
              <a:rPr lang="en-US" baseline="0" dirty="0" smtClean="0"/>
              <a:t>What parameters they want to see (Temp, RH, also Haines Index and Lightning Activity Level)</a:t>
            </a:r>
          </a:p>
        </p:txBody>
      </p:sp>
      <p:sp>
        <p:nvSpPr>
          <p:cNvPr id="4" name="Slide Number Placeholder 3"/>
          <p:cNvSpPr>
            <a:spLocks noGrp="1"/>
          </p:cNvSpPr>
          <p:nvPr>
            <p:ph type="sldNum" sz="quarter" idx="10"/>
          </p:nvPr>
        </p:nvSpPr>
        <p:spPr/>
        <p:txBody>
          <a:bodyPr/>
          <a:lstStyle/>
          <a:p>
            <a:fld id="{95623895-1B4C-4245-B4C7-93357B0B6BF1}" type="slidenum">
              <a:rPr lang="en-US" smtClean="0"/>
              <a:t>9</a:t>
            </a:fld>
            <a:endParaRPr lang="en-US"/>
          </a:p>
        </p:txBody>
      </p:sp>
    </p:spTree>
    <p:extLst>
      <p:ext uri="{BB962C8B-B14F-4D97-AF65-F5344CB8AC3E}">
        <p14:creationId xmlns:p14="http://schemas.microsoft.com/office/powerpoint/2010/main" val="10817484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90</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91</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92</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93</a:t>
            </a:fld>
            <a:endParaRPr lang="en-US"/>
          </a:p>
        </p:txBody>
      </p:sp>
    </p:spTree>
    <p:extLst>
      <p:ext uri="{BB962C8B-B14F-4D97-AF65-F5344CB8AC3E}">
        <p14:creationId xmlns:p14="http://schemas.microsoft.com/office/powerpoint/2010/main" val="28104010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Mean Error shifts farther</a:t>
            </a:r>
            <a:r>
              <a:rPr lang="en-US" baseline="0" dirty="0" smtClean="0"/>
              <a:t> into the negative compared to the RTMA – note almost zero cases where forecast 30% greater than RTMA</a:t>
            </a:r>
            <a:endParaRPr lang="en-US" dirty="0"/>
          </a:p>
        </p:txBody>
      </p:sp>
      <p:sp>
        <p:nvSpPr>
          <p:cNvPr id="4" name="Slide Number Placeholder 3"/>
          <p:cNvSpPr>
            <a:spLocks noGrp="1"/>
          </p:cNvSpPr>
          <p:nvPr>
            <p:ph type="sldNum" sz="quarter" idx="10"/>
          </p:nvPr>
        </p:nvSpPr>
        <p:spPr/>
        <p:txBody>
          <a:bodyPr/>
          <a:lstStyle/>
          <a:p>
            <a:fld id="{95623895-1B4C-4245-B4C7-93357B0B6BF1}" type="slidenum">
              <a:rPr lang="en-US" smtClean="0"/>
              <a:t>94</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gn="l">
              <a:buClr>
                <a:schemeClr val="tx2">
                  <a:lumMod val="10000"/>
                </a:schemeClr>
              </a:buClr>
              <a:buFont typeface="Wingdings" panose="05000000000000000000" pitchFamily="2" charset="2"/>
              <a:buNone/>
            </a:pPr>
            <a:r>
              <a:rPr lang="en-US" sz="1800" dirty="0" smtClean="0"/>
              <a:t>Used</a:t>
            </a:r>
            <a:r>
              <a:rPr lang="en-US" sz="1800" baseline="0" dirty="0" smtClean="0"/>
              <a:t> at 5km resolution</a:t>
            </a:r>
          </a:p>
          <a:p>
            <a:pPr marL="457200" lvl="1" indent="0" algn="l">
              <a:buClr>
                <a:schemeClr val="tx2">
                  <a:lumMod val="10000"/>
                </a:schemeClr>
              </a:buClr>
              <a:buFont typeface="Wingdings" panose="05000000000000000000" pitchFamily="2" charset="2"/>
              <a:buNone/>
            </a:pPr>
            <a:r>
              <a:rPr lang="en-US" sz="1800" baseline="0" dirty="0" smtClean="0"/>
              <a:t>Provides comparison with surface observation within a couple km of the spot forecast site</a:t>
            </a:r>
            <a:endParaRPr lang="en-US" sz="180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95</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Again, bimodal distribution of temperature errors due to conversion from Fahrenheit to Celsius</a:t>
            </a:r>
          </a:p>
          <a:p>
            <a:pPr marL="171450" indent="-171450">
              <a:buFontTx/>
              <a:buChar char="-"/>
            </a:pPr>
            <a:r>
              <a:rPr lang="en-US" baseline="0" dirty="0" smtClean="0"/>
              <a:t>Maximum bin for Spot forecasts is 0 - 1C, maximum bin for NDFD is -2 - -1C, apparent cold bias in NDFD is not spurious, Mean Error is -1.46C</a:t>
            </a:r>
          </a:p>
          <a:p>
            <a:pPr marL="171450" indent="-171450">
              <a:buFontTx/>
              <a:buChar char="-"/>
            </a:pPr>
            <a:r>
              <a:rPr lang="en-US" baseline="0" dirty="0" smtClean="0"/>
              <a:t>Mean Error for Spot forecasts is </a:t>
            </a:r>
            <a:r>
              <a:rPr lang="en-US" baseline="0" smtClean="0"/>
              <a:t>-0.37C, </a:t>
            </a:r>
            <a:endParaRPr lang="en-US" baseline="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96</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97</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Both have similar mean error values, slight </a:t>
            </a:r>
            <a:r>
              <a:rPr lang="en-US" baseline="0" dirty="0" err="1" smtClean="0"/>
              <a:t>overforecasting</a:t>
            </a:r>
            <a:r>
              <a:rPr lang="en-US" baseline="0" dirty="0" smtClean="0"/>
              <a:t> bias, perhaps related to desire to “prepare for the worst”</a:t>
            </a:r>
          </a:p>
          <a:p>
            <a:pPr marL="171450" indent="-171450">
              <a:buFontTx/>
              <a:buChar char="-"/>
            </a:pPr>
            <a:r>
              <a:rPr lang="en-US" baseline="0" dirty="0" smtClean="0"/>
              <a:t>Less opportunity for negative impact in case of wildfires for </a:t>
            </a:r>
            <a:r>
              <a:rPr lang="en-US" baseline="0" dirty="0" err="1" smtClean="0"/>
              <a:t>overforecasting</a:t>
            </a:r>
            <a:r>
              <a:rPr lang="en-US" baseline="0" dirty="0" smtClean="0"/>
              <a:t> maximum wind than there is for prescribed burn, although still potential to err on the conservative side for containment if wind speed </a:t>
            </a:r>
            <a:r>
              <a:rPr lang="en-US" baseline="0" dirty="0" err="1" smtClean="0"/>
              <a:t>overforecast</a:t>
            </a:r>
            <a:endParaRPr lang="en-US" baseline="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98</a:t>
            </a:fld>
            <a:endParaRPr lang="en-US"/>
          </a:p>
        </p:txBody>
      </p:sp>
    </p:spTree>
    <p:extLst>
      <p:ext uri="{BB962C8B-B14F-4D97-AF65-F5344CB8AC3E}">
        <p14:creationId xmlns:p14="http://schemas.microsoft.com/office/powerpoint/2010/main" val="26283438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Prescribed burn total – 14.4%, NDFD total 18.9%</a:t>
            </a:r>
          </a:p>
          <a:p>
            <a:pPr marL="171450" indent="-171450">
              <a:buFontTx/>
              <a:buChar char="-"/>
            </a:pPr>
            <a:r>
              <a:rPr lang="en-US" baseline="0" dirty="0" smtClean="0"/>
              <a:t>Prescribed burn errors are much more often </a:t>
            </a:r>
            <a:r>
              <a:rPr lang="en-US" baseline="0" dirty="0" err="1" smtClean="0"/>
              <a:t>overforecasts</a:t>
            </a:r>
            <a:endParaRPr lang="en-US" baseline="0" dirty="0" smtClean="0"/>
          </a:p>
        </p:txBody>
      </p:sp>
      <p:sp>
        <p:nvSpPr>
          <p:cNvPr id="4" name="Slide Number Placeholder 3"/>
          <p:cNvSpPr>
            <a:spLocks noGrp="1"/>
          </p:cNvSpPr>
          <p:nvPr>
            <p:ph type="sldNum" sz="quarter" idx="10"/>
          </p:nvPr>
        </p:nvSpPr>
        <p:spPr/>
        <p:txBody>
          <a:bodyPr/>
          <a:lstStyle/>
          <a:p>
            <a:fld id="{95623895-1B4C-4245-B4C7-93357B0B6BF1}" type="slidenum">
              <a:rPr lang="en-US" smtClean="0"/>
              <a:t>99</a:t>
            </a:fld>
            <a:endParaRPr lang="en-US"/>
          </a:p>
        </p:txBody>
      </p:sp>
    </p:spTree>
    <p:extLst>
      <p:ext uri="{BB962C8B-B14F-4D97-AF65-F5344CB8AC3E}">
        <p14:creationId xmlns:p14="http://schemas.microsoft.com/office/powerpoint/2010/main" val="2810401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pPr eaLnBrk="1" latinLnBrk="0" hangingPunct="1"/>
            <a:fld id="{75C82F35-B57E-4630-9480-08B47DA1A1D5}" type="datetime1">
              <a:rPr lang="en-US" smtClean="0"/>
              <a:t>5/14/2014</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60D15E86-95F8-4BA0-BEA0-B1BE01F757C0}" type="datetime1">
              <a:rPr lang="en-US" smtClean="0"/>
              <a:t>5/14/2014</a:t>
            </a:fld>
            <a:endParaRPr lang="en-US" dirty="0"/>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BFBBEFD6-1B6B-4CE6-A51C-BBD0D0D869BD}" type="datetime1">
              <a:rPr lang="en-US" smtClean="0"/>
              <a:t>5/14/2014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80D6B968-BC0D-4256-9399-E31C09367D14}" type="datetime1">
              <a:rPr lang="en-US" smtClean="0"/>
              <a:t>5/14/2014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eaLnBrk="1" latinLnBrk="0" hangingPunct="1"/>
            <a:fld id="{EBC57F63-3D15-446F-8F7F-222EE9479259}" type="datetime1">
              <a:rPr lang="en-US" smtClean="0"/>
              <a:t>5/14/2014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eaLnBrk="1" latinLnBrk="0" hangingPunct="1"/>
            <a:fld id="{05AF0E9C-42FF-45FD-B581-45066E702FDE}" type="datetime1">
              <a:rPr lang="en-US" smtClean="0"/>
              <a:t>5/14/2014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eaLnBrk="1" latinLnBrk="0" hangingPunct="1"/>
            <a:fld id="{03D42237-4B48-4F24-9B69-BADA15E4F7B9}" type="datetime1">
              <a:rPr lang="en-US" smtClean="0"/>
              <a:t>5/14/2014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pPr eaLnBrk="1" latinLnBrk="0" hangingPunct="1"/>
            <a:fld id="{E90BE52C-0530-4024-99B9-34F466E7A5B6}" type="datetime1">
              <a:rPr lang="en-US" smtClean="0"/>
              <a:t>5/14/2014</a:t>
            </a:fld>
            <a:endParaRPr lang="en-US"/>
          </a:p>
        </p:txBody>
      </p:sp>
      <p:sp>
        <p:nvSpPr>
          <p:cNvPr id="8" name="Slide Number Placeholder 7"/>
          <p:cNvSpPr>
            <a:spLocks noGrp="1"/>
          </p:cNvSpPr>
          <p:nvPr>
            <p:ph type="sldNum" sz="quarter" idx="11"/>
          </p:nvPr>
        </p:nvSpPr>
        <p:spPr/>
        <p:txBody>
          <a:bodyPr/>
          <a:lstStyle/>
          <a:p>
            <a:fld id="{2AA957AF-53C0-420B-9C2D-77DB1416566C}" type="slidenum">
              <a:rPr kumimoji="0" lang="en-US" smtClean="0"/>
              <a:pPr eaLnBrk="1" latinLnBrk="0" hangingPunct="1"/>
              <a:t>‹#›</a:t>
            </a:fld>
            <a:endParaRPr kumimoji="0" lang="en-US"/>
          </a:p>
        </p:txBody>
      </p:sp>
      <p:sp>
        <p:nvSpPr>
          <p:cNvPr id="9" name="Footer Placeholder 8"/>
          <p:cNvSpPr>
            <a:spLocks noGrp="1"/>
          </p:cNvSpPr>
          <p:nvPr>
            <p:ph type="ftr" sz="quarter" idx="12"/>
          </p:nvPr>
        </p:nvSpPr>
        <p:spPr/>
        <p:txBody>
          <a:bodyPr/>
          <a:lstStyle/>
          <a:p>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AD3AD086-C5F7-4A83-BFD5-BC1B4EB5ACE7}" type="datetime1">
              <a:rPr lang="en-US" smtClean="0"/>
              <a:t>5/14/2014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eaLnBrk="1" latinLnBrk="0" hangingPunct="1"/>
            <a:fld id="{E49E3232-4DDF-426F-81A1-4590AD563DC0}" type="datetime1">
              <a:rPr lang="en-US" smtClean="0"/>
              <a:t>5/14/2014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8156448" y="6422064"/>
            <a:ext cx="762000" cy="365125"/>
          </a:xfrm>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pPr eaLnBrk="1" latinLnBrk="0" hangingPunct="1"/>
            <a:fld id="{8426B9B4-CE6B-493D-8D31-3AB58C9641B5}" type="datetime1">
              <a:rPr lang="en-US" smtClean="0"/>
              <a:t>5/14/2014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2AA957AF-53C0-420B-9C2D-77DB1416566C}" type="slidenum">
              <a:rPr kumimoji="0" lang="en-US" smtClean="0"/>
              <a:pPr eaLnBrk="1" latinLnBrk="0" hangingPunct="1"/>
              <a:t>‹#›</a:t>
            </a:fld>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pPr eaLnBrk="1" latinLnBrk="0" hangingPunct="1"/>
            <a:fld id="{615DF9AF-18E4-49E3-8922-9B1FFB362A92}" type="datetime1">
              <a:rPr lang="en-US" smtClean="0"/>
              <a:t>5/14/2014</a:t>
            </a:fld>
            <a:endParaRPr lang="en-US" sz="1000">
              <a:solidFill>
                <a:schemeClr val="tx2">
                  <a:shade val="50000"/>
                </a:schemeClr>
              </a:solidFill>
            </a:endParaRPr>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pPr algn="ctr" eaLnBrk="1" latinLnBrk="0" hangingPunct="1"/>
            <a:endParaRPr kumimoji="0" lang="en-US" sz="1000" dirty="0">
              <a:solidFill>
                <a:schemeClr val="tx2">
                  <a:shade val="50000"/>
                </a:schemeClr>
              </a:solidFill>
            </a:endParaRPr>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2AA957AF-53C0-420B-9C2D-77DB1416566C}" type="slidenum">
              <a:rPr kumimoji="0" lang="en-US" smtClean="0"/>
              <a:pPr eaLnBrk="1" latinLnBrk="0" hangingPunct="1"/>
              <a:t>‹#›</a:t>
            </a:fld>
            <a:endParaRPr kumimoji="0" lang="en-US" sz="1000" dirty="0">
              <a:solidFill>
                <a:schemeClr val="tx2">
                  <a:shade val="50000"/>
                </a:schemeClr>
              </a:solidFill>
            </a:endParaRP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2.wdp"/></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1.tmp"/></Relationships>
</file>

<file path=ppt/slides/_rels/slide3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3.tmp"/></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31.tmp"/><Relationship Id="rId5" Type="http://schemas.openxmlformats.org/officeDocument/2006/relationships/image" Target="../media/image30.tmp"/><Relationship Id="rId4" Type="http://schemas.openxmlformats.org/officeDocument/2006/relationships/image" Target="../media/image29.tmp"/></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3.tmp"/><Relationship Id="rId5" Type="http://schemas.openxmlformats.org/officeDocument/2006/relationships/image" Target="../media/image30.tmp"/><Relationship Id="rId4" Type="http://schemas.openxmlformats.org/officeDocument/2006/relationships/image" Target="../media/image29.tmp"/></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3.tmp"/><Relationship Id="rId5" Type="http://schemas.openxmlformats.org/officeDocument/2006/relationships/image" Target="../media/image30.tmp"/><Relationship Id="rId4" Type="http://schemas.openxmlformats.org/officeDocument/2006/relationships/image" Target="../media/image35.tm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45.tmp"/></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5.tmp"/></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tmp"/></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63.tmp"/><Relationship Id="rId4" Type="http://schemas.openxmlformats.org/officeDocument/2006/relationships/image" Target="../media/image62.tmp"/></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9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8.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990600"/>
            <a:ext cx="6480048" cy="3200400"/>
          </a:xfrm>
        </p:spPr>
        <p:txBody>
          <a:bodyPr>
            <a:normAutofit fontScale="90000"/>
          </a:bodyPr>
          <a:lstStyle/>
          <a:p>
            <a:pPr algn="l"/>
            <a:r>
              <a:rPr lang="en-US" dirty="0">
                <a:effectLst/>
              </a:rPr>
              <a:t>Verification </a:t>
            </a:r>
            <a:r>
              <a:rPr lang="en-US" dirty="0" smtClean="0">
                <a:effectLst/>
              </a:rPr>
              <a:t>of national weather service spot </a:t>
            </a:r>
            <a:r>
              <a:rPr lang="en-US" dirty="0">
                <a:effectLst/>
              </a:rPr>
              <a:t>forecasts </a:t>
            </a:r>
            <a:r>
              <a:rPr lang="en-US" dirty="0" smtClean="0">
                <a:effectLst/>
              </a:rPr>
              <a:t>using surface </a:t>
            </a:r>
            <a:r>
              <a:rPr lang="en-US" dirty="0">
                <a:effectLst/>
              </a:rPr>
              <a:t>observations</a:t>
            </a:r>
          </a:p>
        </p:txBody>
      </p:sp>
      <p:sp>
        <p:nvSpPr>
          <p:cNvPr id="3" name="Subtitle 2"/>
          <p:cNvSpPr>
            <a:spLocks noGrp="1"/>
          </p:cNvSpPr>
          <p:nvPr>
            <p:ph type="subTitle" idx="1"/>
          </p:nvPr>
        </p:nvSpPr>
        <p:spPr>
          <a:xfrm>
            <a:off x="457200" y="3657600"/>
            <a:ext cx="6480048" cy="1752600"/>
          </a:xfrm>
        </p:spPr>
        <p:txBody>
          <a:bodyPr/>
          <a:lstStyle/>
          <a:p>
            <a:r>
              <a:rPr lang="en-US" dirty="0" smtClean="0"/>
              <a:t>Matthew Robert </a:t>
            </a:r>
            <a:r>
              <a:rPr lang="en-US" dirty="0" err="1" smtClean="0"/>
              <a:t>Lammers</a:t>
            </a:r>
            <a:endParaRPr lang="en-US" dirty="0" smtClean="0"/>
          </a:p>
          <a:p>
            <a:r>
              <a:rPr lang="en-US" dirty="0" smtClean="0"/>
              <a:t>Master’s Thesis Defense</a:t>
            </a:r>
          </a:p>
          <a:p>
            <a:r>
              <a:rPr lang="en-US" dirty="0" smtClean="0"/>
              <a:t>14 May 2014</a:t>
            </a:r>
            <a:endParaRPr lang="en-US" dirty="0"/>
          </a:p>
        </p:txBody>
      </p:sp>
      <p:pic>
        <p:nvPicPr>
          <p:cNvPr id="4" name="Picture 2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7065" y="5486400"/>
            <a:ext cx="1231648" cy="1246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1836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ubtitle 2"/>
          <p:cNvSpPr txBox="1">
            <a:spLocks/>
          </p:cNvSpPr>
          <p:nvPr/>
        </p:nvSpPr>
        <p:spPr>
          <a:xfrm>
            <a:off x="1219200" y="4979988"/>
            <a:ext cx="6480048" cy="1752600"/>
          </a:xfrm>
          <a:prstGeom prst="rect">
            <a:avLst/>
          </a:prstGeom>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r>
              <a:rPr lang="en-US" sz="1600" dirty="0" smtClean="0"/>
              <a:t>Funded by the Joint Fire Science Program</a:t>
            </a:r>
            <a:endParaRPr lang="en-US" sz="1600" dirty="0"/>
          </a:p>
        </p:txBody>
      </p:sp>
    </p:spTree>
    <p:extLst>
      <p:ext uri="{BB962C8B-B14F-4D97-AF65-F5344CB8AC3E}">
        <p14:creationId xmlns:p14="http://schemas.microsoft.com/office/powerpoint/2010/main" val="18690936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C:\Users\Lappy III\Downloads\JustReq.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6000"/>
                    </a14:imgEffect>
                  </a14:imgLayer>
                </a14:imgProps>
              </a:ext>
              <a:ext uri="{28A0092B-C50C-407E-A947-70E740481C1C}">
                <a14:useLocalDpi xmlns:a14="http://schemas.microsoft.com/office/drawing/2010/main" val="0"/>
              </a:ext>
            </a:extLst>
          </a:blip>
          <a:srcRect/>
          <a:stretch>
            <a:fillRect/>
          </a:stretch>
        </p:blipFill>
        <p:spPr bwMode="auto">
          <a:xfrm>
            <a:off x="155576" y="888358"/>
            <a:ext cx="4721224" cy="5527978"/>
          </a:xfrm>
          <a:prstGeom prst="rect">
            <a:avLst/>
          </a:prstGeom>
          <a:noFill/>
          <a:ln w="9525">
            <a:solidFill>
              <a:schemeClr val="accent1"/>
            </a:solidFill>
          </a:ln>
          <a:extLst>
            <a:ext uri="{909E8E84-426E-40DD-AFC4-6F175D3DCCD1}">
              <a14:hiddenFill xmlns:a14="http://schemas.microsoft.com/office/drawing/2010/main">
                <a:solidFill>
                  <a:srgbClr val="FFFFFF"/>
                </a:solidFill>
              </a14:hiddenFill>
            </a:ext>
          </a:extLst>
        </p:spPr>
      </p:pic>
      <p:sp>
        <p:nvSpPr>
          <p:cNvPr id="10" name="Subtitle 2"/>
          <p:cNvSpPr>
            <a:spLocks noGrp="1"/>
          </p:cNvSpPr>
          <p:nvPr>
            <p:ph type="subTitle" idx="1"/>
          </p:nvPr>
        </p:nvSpPr>
        <p:spPr>
          <a:xfrm>
            <a:off x="155576" y="6400800"/>
            <a:ext cx="2697455" cy="381000"/>
          </a:xfrm>
          <a:ln>
            <a:solidFill>
              <a:schemeClr val="accent1"/>
            </a:solidFill>
          </a:ln>
        </p:spPr>
        <p:txBody>
          <a:bodyPr anchor="t">
            <a:normAutofit/>
          </a:bodyPr>
          <a:lstStyle/>
          <a:p>
            <a:pPr algn="l"/>
            <a:r>
              <a:rPr lang="en-US" dirty="0" smtClean="0"/>
              <a:t>Spot Forecast Request</a:t>
            </a:r>
            <a:endParaRPr lang="en-US" dirty="0"/>
          </a:p>
        </p:txBody>
      </p:sp>
      <p:sp>
        <p:nvSpPr>
          <p:cNvPr id="3" name="Rectangle 2"/>
          <p:cNvSpPr/>
          <p:nvPr/>
        </p:nvSpPr>
        <p:spPr>
          <a:xfrm>
            <a:off x="155575" y="4724400"/>
            <a:ext cx="3883025"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55576" y="5257800"/>
            <a:ext cx="1941511"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71600" y="2324100"/>
            <a:ext cx="609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1599" y="2819400"/>
            <a:ext cx="725487"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71599" y="3349221"/>
            <a:ext cx="362744"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6" idx="3"/>
            <a:endCxn id="27" idx="1"/>
          </p:cNvCxnSpPr>
          <p:nvPr/>
        </p:nvCxnSpPr>
        <p:spPr>
          <a:xfrm flipV="1">
            <a:off x="1981200" y="1285146"/>
            <a:ext cx="3849686" cy="11151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3"/>
            <a:endCxn id="30" idx="1"/>
          </p:cNvCxnSpPr>
          <p:nvPr/>
        </p:nvCxnSpPr>
        <p:spPr>
          <a:xfrm flipV="1">
            <a:off x="2097086" y="2053982"/>
            <a:ext cx="3733800" cy="9178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3"/>
            <a:endCxn id="33" idx="1"/>
          </p:cNvCxnSpPr>
          <p:nvPr/>
        </p:nvCxnSpPr>
        <p:spPr>
          <a:xfrm flipV="1">
            <a:off x="1734343" y="2838450"/>
            <a:ext cx="4096543" cy="66317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 idx="3"/>
            <a:endCxn id="36" idx="1"/>
          </p:cNvCxnSpPr>
          <p:nvPr/>
        </p:nvCxnSpPr>
        <p:spPr>
          <a:xfrm flipV="1">
            <a:off x="4038600" y="4440359"/>
            <a:ext cx="1792286" cy="55074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3"/>
            <a:endCxn id="38" idx="1"/>
          </p:cNvCxnSpPr>
          <p:nvPr/>
        </p:nvCxnSpPr>
        <p:spPr>
          <a:xfrm>
            <a:off x="2097087" y="5715000"/>
            <a:ext cx="3733799" cy="13940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7" name="Subtitle 2"/>
          <p:cNvSpPr txBox="1">
            <a:spLocks/>
          </p:cNvSpPr>
          <p:nvPr/>
        </p:nvSpPr>
        <p:spPr>
          <a:xfrm>
            <a:off x="5830886" y="862627"/>
            <a:ext cx="3236914" cy="845037"/>
          </a:xfrm>
          <a:prstGeom prst="rect">
            <a:avLst/>
          </a:prstGeom>
          <a:ln>
            <a:solidFill>
              <a:schemeClr val="accent1"/>
            </a:solidFill>
          </a:ln>
        </p:spPr>
        <p:txBody>
          <a:bodyPr vert="horz" tIns="0" rIns="45720" bIns="0" anchor="t">
            <a:normAutofit fontScale="92500" lnSpcReduction="10000"/>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dirty="0" smtClean="0"/>
              <a:t>Type of Forecast (Prescribed Burn, Wildfire, Hazmat, Search and Rescue)</a:t>
            </a:r>
            <a:endParaRPr lang="en-US" dirty="0"/>
          </a:p>
        </p:txBody>
      </p:sp>
      <p:sp>
        <p:nvSpPr>
          <p:cNvPr id="30" name="Subtitle 2"/>
          <p:cNvSpPr txBox="1">
            <a:spLocks/>
          </p:cNvSpPr>
          <p:nvPr/>
        </p:nvSpPr>
        <p:spPr>
          <a:xfrm>
            <a:off x="5830886" y="1707664"/>
            <a:ext cx="3236914" cy="692636"/>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dirty="0" smtClean="0"/>
              <a:t>Location used for verification</a:t>
            </a:r>
            <a:endParaRPr lang="en-US" dirty="0"/>
          </a:p>
        </p:txBody>
      </p:sp>
      <p:sp>
        <p:nvSpPr>
          <p:cNvPr id="33" name="Subtitle 2"/>
          <p:cNvSpPr txBox="1">
            <a:spLocks/>
          </p:cNvSpPr>
          <p:nvPr/>
        </p:nvSpPr>
        <p:spPr>
          <a:xfrm>
            <a:off x="5830886" y="2400300"/>
            <a:ext cx="3236914" cy="876300"/>
          </a:xfrm>
          <a:prstGeom prst="rect">
            <a:avLst/>
          </a:prstGeom>
          <a:ln>
            <a:solidFill>
              <a:schemeClr val="accent1"/>
            </a:solidFill>
          </a:ln>
        </p:spPr>
        <p:txBody>
          <a:bodyPr vert="horz" tIns="0" rIns="45720" bIns="0" anchor="t">
            <a:normAutofit lnSpcReduction="10000"/>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dirty="0" smtClean="0"/>
              <a:t>Elevation used for verification (averaged together)</a:t>
            </a:r>
            <a:endParaRPr lang="en-US" dirty="0"/>
          </a:p>
        </p:txBody>
      </p:sp>
      <p:sp>
        <p:nvSpPr>
          <p:cNvPr id="36" name="Subtitle 2"/>
          <p:cNvSpPr txBox="1">
            <a:spLocks/>
          </p:cNvSpPr>
          <p:nvPr/>
        </p:nvSpPr>
        <p:spPr>
          <a:xfrm>
            <a:off x="5830886" y="3962400"/>
            <a:ext cx="3236914" cy="955918"/>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dirty="0" smtClean="0"/>
              <a:t>Important additional information/feedback for forecaster</a:t>
            </a:r>
            <a:endParaRPr lang="en-US" dirty="0"/>
          </a:p>
        </p:txBody>
      </p:sp>
      <p:sp>
        <p:nvSpPr>
          <p:cNvPr id="38" name="Subtitle 2"/>
          <p:cNvSpPr txBox="1">
            <a:spLocks/>
          </p:cNvSpPr>
          <p:nvPr/>
        </p:nvSpPr>
        <p:spPr>
          <a:xfrm>
            <a:off x="5830886" y="5292482"/>
            <a:ext cx="3236914" cy="1123854"/>
          </a:xfrm>
          <a:prstGeom prst="rect">
            <a:avLst/>
          </a:prstGeom>
          <a:ln>
            <a:solidFill>
              <a:schemeClr val="accent1"/>
            </a:solidFill>
          </a:ln>
        </p:spPr>
        <p:txBody>
          <a:bodyPr vert="horz" tIns="0" rIns="45720" bIns="0" anchor="t">
            <a:normAutofit fontScale="92500" lnSpcReduction="10000"/>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dirty="0" smtClean="0"/>
              <a:t>Requested parameters, used for determining if forecast will have fields for verification</a:t>
            </a:r>
            <a:endParaRPr lang="en-US" dirty="0"/>
          </a:p>
        </p:txBody>
      </p:sp>
      <p:sp>
        <p:nvSpPr>
          <p:cNvPr id="7" name="Slide Number Placeholder 6"/>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10</a:t>
            </a:fld>
            <a:endParaRPr kumimoji="0" lang="en-US"/>
          </a:p>
        </p:txBody>
      </p:sp>
    </p:spTree>
    <p:extLst>
      <p:ext uri="{BB962C8B-B14F-4D97-AF65-F5344CB8AC3E}">
        <p14:creationId xmlns:p14="http://schemas.microsoft.com/office/powerpoint/2010/main" val="5727048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599" y="152400"/>
            <a:ext cx="8763000" cy="838200"/>
          </a:xfrm>
        </p:spPr>
        <p:txBody>
          <a:bodyPr>
            <a:normAutofit/>
          </a:bodyPr>
          <a:lstStyle/>
          <a:p>
            <a:pPr algn="l"/>
            <a:r>
              <a:rPr lang="en-US" dirty="0" smtClean="0"/>
              <a:t>Eureka, CA (EKA) – Mill Creek</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2500" t="21563" r="18333" b="8000"/>
          <a:stretch/>
        </p:blipFill>
        <p:spPr>
          <a:xfrm>
            <a:off x="155575" y="990600"/>
            <a:ext cx="7235825" cy="5383798"/>
          </a:xfrm>
          <a:prstGeom prst="rect">
            <a:avLst/>
          </a:prstGeom>
          <a:ln>
            <a:solidFill>
              <a:schemeClr val="accent1"/>
            </a:solidFill>
          </a:ln>
        </p:spPr>
      </p:pic>
      <p:sp>
        <p:nvSpPr>
          <p:cNvPr id="9" name="Subtitle 2"/>
          <p:cNvSpPr txBox="1">
            <a:spLocks/>
          </p:cNvSpPr>
          <p:nvPr/>
        </p:nvSpPr>
        <p:spPr>
          <a:xfrm rot="10800000" flipV="1">
            <a:off x="7391398" y="990600"/>
            <a:ext cx="1600199" cy="6096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Spot Forecast Location</a:t>
            </a:r>
          </a:p>
        </p:txBody>
      </p:sp>
      <p:cxnSp>
        <p:nvCxnSpPr>
          <p:cNvPr id="11" name="Straight Arrow Connector 10"/>
          <p:cNvCxnSpPr>
            <a:stCxn id="9" idx="3"/>
          </p:cNvCxnSpPr>
          <p:nvPr/>
        </p:nvCxnSpPr>
        <p:spPr>
          <a:xfrm flipH="1">
            <a:off x="5943602" y="1295400"/>
            <a:ext cx="1447796" cy="7620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72000" y="3682499"/>
            <a:ext cx="609600" cy="432301"/>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8" idx="3"/>
            <a:endCxn id="12" idx="6"/>
          </p:cNvCxnSpPr>
          <p:nvPr/>
        </p:nvCxnSpPr>
        <p:spPr>
          <a:xfrm flipH="1">
            <a:off x="5181600" y="3682499"/>
            <a:ext cx="2209800" cy="216151"/>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Subtitle 2"/>
          <p:cNvSpPr txBox="1">
            <a:spLocks/>
          </p:cNvSpPr>
          <p:nvPr/>
        </p:nvSpPr>
        <p:spPr>
          <a:xfrm rot="10800000" flipV="1">
            <a:off x="7391399" y="3339599"/>
            <a:ext cx="1600199" cy="559051"/>
          </a:xfrm>
          <a:prstGeom prst="rect">
            <a:avLst/>
          </a:prstGeom>
          <a:ln>
            <a:solidFill>
              <a:schemeClr val="accent2"/>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Big Hill RAWS Station</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100</a:t>
            </a:fld>
            <a:endParaRPr kumimoji="0" lang="en-US"/>
          </a:p>
        </p:txBody>
      </p:sp>
    </p:spTree>
    <p:extLst>
      <p:ext uri="{BB962C8B-B14F-4D97-AF65-F5344CB8AC3E}">
        <p14:creationId xmlns:p14="http://schemas.microsoft.com/office/powerpoint/2010/main" val="3304099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599" y="152400"/>
            <a:ext cx="8763000" cy="838200"/>
          </a:xfrm>
        </p:spPr>
        <p:txBody>
          <a:bodyPr>
            <a:normAutofit/>
          </a:bodyPr>
          <a:lstStyle/>
          <a:p>
            <a:pPr algn="l"/>
            <a:r>
              <a:rPr lang="en-US" dirty="0" smtClean="0"/>
              <a:t>Eureka, CA (EKA) – Mill Creek</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779" y="1752599"/>
            <a:ext cx="4391027" cy="3293271"/>
          </a:xfrm>
          <a:prstGeom prst="rect">
            <a:avLst/>
          </a:prstGeom>
          <a:ln>
            <a:solidFill>
              <a:schemeClr val="accent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75" y="1752600"/>
            <a:ext cx="4394204" cy="3295653"/>
          </a:xfrm>
          <a:prstGeom prst="rect">
            <a:avLst/>
          </a:prstGeom>
          <a:ln>
            <a:solidFill>
              <a:schemeClr val="accent1"/>
            </a:solidFill>
          </a:ln>
        </p:spPr>
      </p:pic>
      <p:sp>
        <p:nvSpPr>
          <p:cNvPr id="13" name="Subtitle 2"/>
          <p:cNvSpPr txBox="1">
            <a:spLocks/>
          </p:cNvSpPr>
          <p:nvPr/>
        </p:nvSpPr>
        <p:spPr>
          <a:xfrm>
            <a:off x="1514477" y="5048253"/>
            <a:ext cx="1676400" cy="29956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Temperature</a:t>
            </a:r>
          </a:p>
        </p:txBody>
      </p:sp>
      <p:sp>
        <p:nvSpPr>
          <p:cNvPr id="16" name="Subtitle 2"/>
          <p:cNvSpPr txBox="1">
            <a:spLocks/>
          </p:cNvSpPr>
          <p:nvPr/>
        </p:nvSpPr>
        <p:spPr>
          <a:xfrm>
            <a:off x="5600704" y="5048259"/>
            <a:ext cx="2289175" cy="29956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Relative Humidity</a:t>
            </a:r>
          </a:p>
        </p:txBody>
      </p:sp>
      <p:sp>
        <p:nvSpPr>
          <p:cNvPr id="6" name="Slide Number Placeholder 5"/>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101</a:t>
            </a:fld>
            <a:endParaRPr kumimoji="0" lang="en-US"/>
          </a:p>
        </p:txBody>
      </p:sp>
    </p:spTree>
    <p:extLst>
      <p:ext uri="{BB962C8B-B14F-4D97-AF65-F5344CB8AC3E}">
        <p14:creationId xmlns:p14="http://schemas.microsoft.com/office/powerpoint/2010/main" val="5619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ers\Lappy III\Documents\GradWork\Figs\PaperImages\SqInSq_PR_RH.png"/>
          <p:cNvPicPr/>
          <p:nvPr/>
        </p:nvPicPr>
        <p:blipFill rotWithShape="1">
          <a:blip r:embed="rId3">
            <a:extLst>
              <a:ext uri="{28A0092B-C50C-407E-A947-70E740481C1C}">
                <a14:useLocalDpi xmlns:a14="http://schemas.microsoft.com/office/drawing/2010/main" val="0"/>
              </a:ext>
            </a:extLst>
          </a:blip>
          <a:srcRect l="5156" t="5862" r="14866" b="14689"/>
          <a:stretch/>
        </p:blipFill>
        <p:spPr bwMode="auto">
          <a:xfrm>
            <a:off x="460375" y="904873"/>
            <a:ext cx="4476747" cy="4524375"/>
          </a:xfrm>
          <a:prstGeom prst="rect">
            <a:avLst/>
          </a:prstGeom>
          <a:noFill/>
          <a:ln>
            <a:solidFill>
              <a:schemeClr val="accent1"/>
            </a:solidFill>
          </a:ln>
        </p:spPr>
      </p:pic>
      <p:sp>
        <p:nvSpPr>
          <p:cNvPr id="2" name="Title 1"/>
          <p:cNvSpPr>
            <a:spLocks noGrp="1"/>
          </p:cNvSpPr>
          <p:nvPr>
            <p:ph type="ctrTitle"/>
          </p:nvPr>
        </p:nvSpPr>
        <p:spPr>
          <a:xfrm>
            <a:off x="228600" y="152400"/>
            <a:ext cx="6543675"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Subtitle 2"/>
          <p:cNvSpPr txBox="1">
            <a:spLocks/>
          </p:cNvSpPr>
          <p:nvPr/>
        </p:nvSpPr>
        <p:spPr>
          <a:xfrm rot="10800000" flipV="1">
            <a:off x="4937123" y="904874"/>
            <a:ext cx="3216275" cy="4524375"/>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Relative Humidity Forecast Errors – Spot versus NDFD</a:t>
            </a:r>
          </a:p>
          <a:p>
            <a:pPr algn="ctr">
              <a:buClr>
                <a:schemeClr val="tx2">
                  <a:lumMod val="10000"/>
                </a:schemeClr>
              </a:buClr>
            </a:pPr>
            <a:endParaRPr lang="en-US" sz="1800" dirty="0"/>
          </a:p>
          <a:p>
            <a:pPr algn="ctr">
              <a:buClr>
                <a:schemeClr val="tx2">
                  <a:lumMod val="10000"/>
                </a:schemeClr>
              </a:buClr>
            </a:pPr>
            <a:r>
              <a:rPr lang="en-US" sz="1800" dirty="0" smtClean="0"/>
              <a:t>Manual intervention by the spot forecaster improved on the NDFD 16.1% of the time (red) while it degrades the NDFD in only 6.5% of forecasts (blue).</a:t>
            </a:r>
          </a:p>
          <a:p>
            <a:pPr algn="ctr">
              <a:buClr>
                <a:schemeClr val="tx2">
                  <a:lumMod val="10000"/>
                </a:schemeClr>
              </a:buClr>
            </a:pPr>
            <a:endParaRPr lang="en-US" sz="1800" dirty="0"/>
          </a:p>
          <a:p>
            <a:pPr algn="ctr">
              <a:buClr>
                <a:schemeClr val="tx2">
                  <a:lumMod val="10000"/>
                </a:schemeClr>
              </a:buClr>
            </a:pPr>
            <a:r>
              <a:rPr lang="en-US" sz="1800" dirty="0" smtClean="0"/>
              <a:t>Of note are the 2.8% of forecasts where the NDFD deviated from observations by more than 7.5</a:t>
            </a:r>
            <a:r>
              <a:rPr lang="en-US" sz="1800" baseline="30000" dirty="0" smtClean="0"/>
              <a:t>o</a:t>
            </a:r>
            <a:r>
              <a:rPr lang="en-US" sz="1800" dirty="0" smtClean="0"/>
              <a:t>C (bottom left).</a:t>
            </a:r>
            <a:endParaRPr lang="en-US" sz="1800" dirty="0"/>
          </a:p>
        </p:txBody>
      </p:sp>
      <p:sp>
        <p:nvSpPr>
          <p:cNvPr id="19" name="Rectangle 18"/>
          <p:cNvSpPr/>
          <p:nvPr/>
        </p:nvSpPr>
        <p:spPr>
          <a:xfrm>
            <a:off x="1097362" y="2514600"/>
            <a:ext cx="944165" cy="2819400"/>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41526" y="1524000"/>
            <a:ext cx="2772169" cy="99060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102</a:t>
            </a:fld>
            <a:endParaRPr kumimoji="0" lang="en-US"/>
          </a:p>
        </p:txBody>
      </p:sp>
    </p:spTree>
    <p:extLst>
      <p:ext uri="{BB962C8B-B14F-4D97-AF65-F5344CB8AC3E}">
        <p14:creationId xmlns:p14="http://schemas.microsoft.com/office/powerpoint/2010/main" val="2866048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543675"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161" t="5827" r="15495" b="14996"/>
          <a:stretch/>
        </p:blipFill>
        <p:spPr>
          <a:xfrm>
            <a:off x="460375" y="904873"/>
            <a:ext cx="4476750" cy="4524375"/>
          </a:xfrm>
          <a:prstGeom prst="rect">
            <a:avLst/>
          </a:prstGeom>
          <a:ln>
            <a:solidFill>
              <a:schemeClr val="accent1"/>
            </a:solidFill>
          </a:ln>
        </p:spPr>
      </p:pic>
      <p:sp>
        <p:nvSpPr>
          <p:cNvPr id="40" name="Subtitle 2"/>
          <p:cNvSpPr txBox="1">
            <a:spLocks/>
          </p:cNvSpPr>
          <p:nvPr/>
        </p:nvSpPr>
        <p:spPr>
          <a:xfrm rot="10800000" flipV="1">
            <a:off x="4937123" y="904874"/>
            <a:ext cx="3216275" cy="4524375"/>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Wind Speed Forecast Errors – Spot versus NDFD</a:t>
            </a:r>
          </a:p>
          <a:p>
            <a:pPr algn="ctr">
              <a:buClr>
                <a:schemeClr val="tx2">
                  <a:lumMod val="10000"/>
                </a:schemeClr>
              </a:buClr>
            </a:pPr>
            <a:endParaRPr lang="en-US" sz="1800" dirty="0"/>
          </a:p>
          <a:p>
            <a:pPr algn="ctr">
              <a:buClr>
                <a:schemeClr val="tx2">
                  <a:lumMod val="10000"/>
                </a:schemeClr>
              </a:buClr>
            </a:pPr>
            <a:r>
              <a:rPr lang="en-US" sz="1800" dirty="0" smtClean="0"/>
              <a:t>1 ms</a:t>
            </a:r>
            <a:r>
              <a:rPr lang="en-US" sz="1800" baseline="30000" dirty="0" smtClean="0"/>
              <a:t>-1</a:t>
            </a:r>
            <a:r>
              <a:rPr lang="en-US" sz="1800" dirty="0" smtClean="0"/>
              <a:t> breakpoint within each square between top-left and bottom-right triangles</a:t>
            </a:r>
          </a:p>
          <a:p>
            <a:pPr algn="ctr">
              <a:buClr>
                <a:schemeClr val="tx2">
                  <a:lumMod val="10000"/>
                </a:schemeClr>
              </a:buClr>
            </a:pPr>
            <a:endParaRPr lang="en-US" sz="1800" dirty="0"/>
          </a:p>
          <a:p>
            <a:pPr algn="ctr">
              <a:buClr>
                <a:schemeClr val="tx2">
                  <a:lumMod val="10000"/>
                </a:schemeClr>
              </a:buClr>
            </a:pPr>
            <a:r>
              <a:rPr lang="en-US" sz="1800" dirty="0" smtClean="0"/>
              <a:t>Spot forecast improves upon NDFD in 13.1% of cases, while NDFD performs better than spot in 11% of cases.</a:t>
            </a:r>
          </a:p>
          <a:p>
            <a:pPr algn="ctr">
              <a:buClr>
                <a:schemeClr val="tx2">
                  <a:lumMod val="10000"/>
                </a:schemeClr>
              </a:buClr>
            </a:pPr>
            <a:endParaRPr lang="en-US" sz="1800" dirty="0"/>
          </a:p>
        </p:txBody>
      </p:sp>
      <p:cxnSp>
        <p:nvCxnSpPr>
          <p:cNvPr id="9" name="Straight Connector 8"/>
          <p:cNvCxnSpPr/>
          <p:nvPr/>
        </p:nvCxnSpPr>
        <p:spPr>
          <a:xfrm flipV="1">
            <a:off x="1066800" y="2514600"/>
            <a:ext cx="0" cy="281940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66800" y="5334000"/>
            <a:ext cx="28575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933700" y="4352925"/>
            <a:ext cx="9906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971800" y="3467100"/>
            <a:ext cx="0" cy="91440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057400" y="3429000"/>
            <a:ext cx="9144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038350" y="2514600"/>
            <a:ext cx="0" cy="91440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66800" y="2514600"/>
            <a:ext cx="9906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924300" y="4343400"/>
            <a:ext cx="0" cy="99060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66800" y="4343400"/>
            <a:ext cx="2895600" cy="990600"/>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66800" y="3429000"/>
            <a:ext cx="1905000" cy="914400"/>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66800" y="2514600"/>
            <a:ext cx="990600" cy="914400"/>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103</a:t>
            </a:fld>
            <a:endParaRPr kumimoji="0" lang="en-US"/>
          </a:p>
        </p:txBody>
      </p:sp>
    </p:spTree>
    <p:extLst>
      <p:ext uri="{BB962C8B-B14F-4D97-AF65-F5344CB8AC3E}">
        <p14:creationId xmlns:p14="http://schemas.microsoft.com/office/powerpoint/2010/main" val="2818573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543675"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161" t="5827" r="15495" b="14996"/>
          <a:stretch/>
        </p:blipFill>
        <p:spPr>
          <a:xfrm>
            <a:off x="460375" y="904873"/>
            <a:ext cx="4476750" cy="4524375"/>
          </a:xfrm>
          <a:prstGeom prst="rect">
            <a:avLst/>
          </a:prstGeom>
          <a:ln>
            <a:solidFill>
              <a:schemeClr val="accent1"/>
            </a:solidFill>
          </a:ln>
        </p:spPr>
      </p:pic>
      <p:sp>
        <p:nvSpPr>
          <p:cNvPr id="40" name="Subtitle 2"/>
          <p:cNvSpPr txBox="1">
            <a:spLocks/>
          </p:cNvSpPr>
          <p:nvPr/>
        </p:nvSpPr>
        <p:spPr>
          <a:xfrm rot="10800000" flipV="1">
            <a:off x="4937123" y="904874"/>
            <a:ext cx="3216275" cy="4524375"/>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Wind Speed Forecast Errors – Spot versus NDFD</a:t>
            </a:r>
          </a:p>
          <a:p>
            <a:pPr algn="ctr">
              <a:buClr>
                <a:schemeClr val="tx2">
                  <a:lumMod val="10000"/>
                </a:schemeClr>
              </a:buClr>
            </a:pPr>
            <a:endParaRPr lang="en-US" sz="1800" dirty="0"/>
          </a:p>
          <a:p>
            <a:pPr algn="ctr">
              <a:buClr>
                <a:schemeClr val="tx2">
                  <a:lumMod val="10000"/>
                </a:schemeClr>
              </a:buClr>
            </a:pPr>
            <a:r>
              <a:rPr lang="en-US" sz="1800" dirty="0" smtClean="0"/>
              <a:t>1 ms</a:t>
            </a:r>
            <a:r>
              <a:rPr lang="en-US" sz="1800" baseline="30000" dirty="0" smtClean="0"/>
              <a:t>-1</a:t>
            </a:r>
            <a:r>
              <a:rPr lang="en-US" sz="1800" dirty="0" smtClean="0"/>
              <a:t> breakpoint within each square between top-left and bottom-right triangles</a:t>
            </a:r>
          </a:p>
          <a:p>
            <a:pPr algn="ctr">
              <a:buClr>
                <a:schemeClr val="tx2">
                  <a:lumMod val="10000"/>
                </a:schemeClr>
              </a:buClr>
            </a:pPr>
            <a:endParaRPr lang="en-US" sz="1800" dirty="0"/>
          </a:p>
          <a:p>
            <a:pPr algn="ctr">
              <a:buClr>
                <a:schemeClr val="tx2">
                  <a:lumMod val="10000"/>
                </a:schemeClr>
              </a:buClr>
            </a:pPr>
            <a:r>
              <a:rPr lang="en-US" sz="1800" dirty="0" smtClean="0"/>
              <a:t>Spot forecast improves upon NDFD in 13.1% of cases, while NDFD performs better than spot in 11% of cases.</a:t>
            </a:r>
          </a:p>
          <a:p>
            <a:pPr algn="ctr">
              <a:buClr>
                <a:schemeClr val="tx2">
                  <a:lumMod val="10000"/>
                </a:schemeClr>
              </a:buClr>
            </a:pPr>
            <a:endParaRPr lang="en-US" sz="1800" dirty="0"/>
          </a:p>
        </p:txBody>
      </p:sp>
      <p:cxnSp>
        <p:nvCxnSpPr>
          <p:cNvPr id="9" name="Straight Connector 8"/>
          <p:cNvCxnSpPr/>
          <p:nvPr/>
        </p:nvCxnSpPr>
        <p:spPr>
          <a:xfrm>
            <a:off x="1981200" y="1524000"/>
            <a:ext cx="28956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876800" y="1524000"/>
            <a:ext cx="0" cy="28194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86200" y="4343400"/>
            <a:ext cx="9906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886200" y="3429000"/>
            <a:ext cx="0" cy="9144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971800" y="3429000"/>
            <a:ext cx="9144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971800" y="2514600"/>
            <a:ext cx="0" cy="9144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81200" y="2514600"/>
            <a:ext cx="99060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81200" y="1524000"/>
            <a:ext cx="0" cy="9906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981200" y="1524000"/>
            <a:ext cx="2895600" cy="990600"/>
          </a:xfrm>
          <a:prstGeom prst="rect">
            <a:avLst/>
          </a:prstGeom>
          <a:solidFill>
            <a:srgbClr val="9F293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971800" y="2514600"/>
            <a:ext cx="1905000" cy="914400"/>
          </a:xfrm>
          <a:prstGeom prst="rect">
            <a:avLst/>
          </a:prstGeom>
          <a:solidFill>
            <a:srgbClr val="9F293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886200" y="3429000"/>
            <a:ext cx="990600" cy="914400"/>
          </a:xfrm>
          <a:prstGeom prst="rect">
            <a:avLst/>
          </a:prstGeom>
          <a:solidFill>
            <a:srgbClr val="9F293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104</a:t>
            </a:fld>
            <a:endParaRPr kumimoji="0" lang="en-US"/>
          </a:p>
        </p:txBody>
      </p:sp>
    </p:spTree>
    <p:extLst>
      <p:ext uri="{BB962C8B-B14F-4D97-AF65-F5344CB8AC3E}">
        <p14:creationId xmlns:p14="http://schemas.microsoft.com/office/powerpoint/2010/main" val="1823040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543675"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914" t="5578" r="15206" b="14940"/>
          <a:stretch/>
        </p:blipFill>
        <p:spPr>
          <a:xfrm>
            <a:off x="155575" y="904874"/>
            <a:ext cx="4781549" cy="4757701"/>
          </a:xfrm>
          <a:prstGeom prst="rect">
            <a:avLst/>
          </a:prstGeom>
          <a:ln>
            <a:solidFill>
              <a:schemeClr val="accent1"/>
            </a:solidFill>
          </a:ln>
        </p:spPr>
      </p:pic>
      <p:sp>
        <p:nvSpPr>
          <p:cNvPr id="40" name="Subtitle 2"/>
          <p:cNvSpPr txBox="1">
            <a:spLocks/>
          </p:cNvSpPr>
          <p:nvPr/>
        </p:nvSpPr>
        <p:spPr>
          <a:xfrm rot="10800000" flipV="1">
            <a:off x="4937120" y="904875"/>
            <a:ext cx="3216275" cy="3590926"/>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Temperature Forecast Errors – Spot versus NDFD</a:t>
            </a:r>
          </a:p>
          <a:p>
            <a:pPr algn="ctr">
              <a:buClr>
                <a:schemeClr val="tx2">
                  <a:lumMod val="10000"/>
                </a:schemeClr>
              </a:buClr>
            </a:pPr>
            <a:endParaRPr lang="en-US" sz="1800" dirty="0"/>
          </a:p>
          <a:p>
            <a:pPr algn="ctr">
              <a:buClr>
                <a:schemeClr val="tx2">
                  <a:lumMod val="10000"/>
                </a:schemeClr>
              </a:buClr>
            </a:pPr>
            <a:r>
              <a:rPr lang="en-US" sz="1800" dirty="0" smtClean="0"/>
              <a:t>Greater percent of wildfire cases featured change of greater than 1</a:t>
            </a:r>
            <a:r>
              <a:rPr lang="en-US" sz="1800" baseline="30000" dirty="0" smtClean="0"/>
              <a:t>0</a:t>
            </a:r>
            <a:r>
              <a:rPr lang="en-US" sz="1800" dirty="0" smtClean="0"/>
              <a:t>C than in prescribed burn cases (58.2% versus 46.2%)</a:t>
            </a:r>
          </a:p>
          <a:p>
            <a:pPr algn="ctr">
              <a:buClr>
                <a:schemeClr val="tx2">
                  <a:lumMod val="10000"/>
                </a:schemeClr>
              </a:buClr>
            </a:pPr>
            <a:endParaRPr lang="en-US" sz="1800" dirty="0"/>
          </a:p>
          <a:p>
            <a:pPr algn="ctr">
              <a:buClr>
                <a:schemeClr val="tx2">
                  <a:lumMod val="10000"/>
                </a:schemeClr>
              </a:buClr>
            </a:pPr>
            <a:r>
              <a:rPr lang="en-US" sz="1800" dirty="0" smtClean="0"/>
              <a:t>Fewer cases where both forecasts are “good” (48.3% versus 59.3%)</a:t>
            </a:r>
          </a:p>
          <a:p>
            <a:pPr algn="ctr">
              <a:buClr>
                <a:schemeClr val="tx2">
                  <a:lumMod val="10000"/>
                </a:schemeClr>
              </a:buClr>
            </a:pPr>
            <a:endParaRPr lang="en-US" sz="1800" dirty="0"/>
          </a:p>
        </p:txBody>
      </p:sp>
      <p:sp>
        <p:nvSpPr>
          <p:cNvPr id="6" name="Isosceles Triangle 5"/>
          <p:cNvSpPr/>
          <p:nvPr/>
        </p:nvSpPr>
        <p:spPr>
          <a:xfrm>
            <a:off x="838200" y="1524000"/>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1828800" y="1524000"/>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a:off x="2819400" y="1524000"/>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a:off x="3810000" y="1524000"/>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a:off x="838200" y="2514600"/>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a:off x="1828800" y="2514600"/>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a:off x="2819400" y="2514600"/>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a:off x="3810000" y="2514600"/>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838200" y="3552825"/>
            <a:ext cx="1066800" cy="971551"/>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a:off x="1905000" y="3552824"/>
            <a:ext cx="990600" cy="971552"/>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2895600" y="3552825"/>
            <a:ext cx="990600" cy="971551"/>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3810000" y="3552825"/>
            <a:ext cx="1066800" cy="97155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a:off x="838200" y="4524376"/>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a:off x="1828800" y="4524376"/>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2819400" y="4524376"/>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3810000" y="4524376"/>
            <a:ext cx="1066800" cy="1066800"/>
          </a:xfrm>
          <a:prstGeom prst="triangle">
            <a:avLst>
              <a:gd name="adj" fmla="val 100000"/>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105</a:t>
            </a:fld>
            <a:endParaRPr kumimoji="0" lang="en-US"/>
          </a:p>
        </p:txBody>
      </p:sp>
    </p:spTree>
    <p:extLst>
      <p:ext uri="{BB962C8B-B14F-4D97-AF65-F5344CB8AC3E}">
        <p14:creationId xmlns:p14="http://schemas.microsoft.com/office/powerpoint/2010/main" val="2385334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543675"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914" t="5578" r="15206" b="14940"/>
          <a:stretch/>
        </p:blipFill>
        <p:spPr>
          <a:xfrm>
            <a:off x="155575" y="904874"/>
            <a:ext cx="4781549" cy="4757701"/>
          </a:xfrm>
          <a:prstGeom prst="rect">
            <a:avLst/>
          </a:prstGeom>
          <a:ln>
            <a:solidFill>
              <a:schemeClr val="accent1"/>
            </a:solidFill>
          </a:ln>
        </p:spPr>
      </p:pic>
      <p:sp>
        <p:nvSpPr>
          <p:cNvPr id="40" name="Subtitle 2"/>
          <p:cNvSpPr txBox="1">
            <a:spLocks/>
          </p:cNvSpPr>
          <p:nvPr/>
        </p:nvSpPr>
        <p:spPr>
          <a:xfrm rot="10800000" flipV="1">
            <a:off x="4937120" y="904875"/>
            <a:ext cx="3216275" cy="3590926"/>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Temperature Forecast Errors – Spot versus NDFD</a:t>
            </a:r>
          </a:p>
          <a:p>
            <a:pPr algn="ctr">
              <a:buClr>
                <a:schemeClr val="tx2">
                  <a:lumMod val="10000"/>
                </a:schemeClr>
              </a:buClr>
            </a:pPr>
            <a:endParaRPr lang="en-US" sz="1800" dirty="0"/>
          </a:p>
          <a:p>
            <a:pPr algn="ctr">
              <a:buClr>
                <a:schemeClr val="tx2">
                  <a:lumMod val="10000"/>
                </a:schemeClr>
              </a:buClr>
            </a:pPr>
            <a:r>
              <a:rPr lang="en-US" sz="1800" dirty="0" smtClean="0"/>
              <a:t>Greater percent of wildfire cases featured change of greater than 1</a:t>
            </a:r>
            <a:r>
              <a:rPr lang="en-US" sz="1800" baseline="30000" dirty="0" smtClean="0"/>
              <a:t>0</a:t>
            </a:r>
            <a:r>
              <a:rPr lang="en-US" sz="1800" dirty="0" smtClean="0"/>
              <a:t>C than in prescribed burn cases (58.2% versus 46.2%)</a:t>
            </a:r>
          </a:p>
          <a:p>
            <a:pPr algn="ctr">
              <a:buClr>
                <a:schemeClr val="tx2">
                  <a:lumMod val="10000"/>
                </a:schemeClr>
              </a:buClr>
            </a:pPr>
            <a:endParaRPr lang="en-US" sz="1800" dirty="0"/>
          </a:p>
          <a:p>
            <a:pPr algn="ctr">
              <a:buClr>
                <a:schemeClr val="tx2">
                  <a:lumMod val="10000"/>
                </a:schemeClr>
              </a:buClr>
            </a:pPr>
            <a:r>
              <a:rPr lang="en-US" sz="1800" dirty="0" smtClean="0"/>
              <a:t>Fewer cases where both forecasts are “good” (48.3% versus 59.3%)</a:t>
            </a:r>
          </a:p>
          <a:p>
            <a:pPr algn="ctr">
              <a:buClr>
                <a:schemeClr val="tx2">
                  <a:lumMod val="10000"/>
                </a:schemeClr>
              </a:buClr>
            </a:pPr>
            <a:endParaRPr lang="en-US" sz="1800" dirty="0"/>
          </a:p>
        </p:txBody>
      </p:sp>
      <p:sp>
        <p:nvSpPr>
          <p:cNvPr id="4" name="Rectangle 3"/>
          <p:cNvSpPr/>
          <p:nvPr/>
        </p:nvSpPr>
        <p:spPr>
          <a:xfrm>
            <a:off x="838200" y="1600200"/>
            <a:ext cx="1066800" cy="990600"/>
          </a:xfrm>
          <a:prstGeom prst="rect">
            <a:avLst/>
          </a:prstGeom>
          <a:solidFill>
            <a:schemeClr val="accent3">
              <a:alpha val="20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a:endCxn id="4" idx="3"/>
          </p:cNvCxnSpPr>
          <p:nvPr/>
        </p:nvCxnSpPr>
        <p:spPr>
          <a:xfrm rot="10800000">
            <a:off x="1905000" y="2095500"/>
            <a:ext cx="3352800" cy="1638300"/>
          </a:xfrm>
          <a:prstGeom prst="curvedConnector3">
            <a:avLst>
              <a:gd name="adj1" fmla="val 50000"/>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106</a:t>
            </a:fld>
            <a:endParaRPr kumimoji="0" lang="en-US"/>
          </a:p>
        </p:txBody>
      </p:sp>
    </p:spTree>
    <p:extLst>
      <p:ext uri="{BB962C8B-B14F-4D97-AF65-F5344CB8AC3E}">
        <p14:creationId xmlns:p14="http://schemas.microsoft.com/office/powerpoint/2010/main" val="3345590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543675"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87" t="6205" r="15632" b="15115"/>
          <a:stretch/>
        </p:blipFill>
        <p:spPr>
          <a:xfrm>
            <a:off x="155575" y="904875"/>
            <a:ext cx="4781544" cy="4721474"/>
          </a:xfrm>
          <a:prstGeom prst="rect">
            <a:avLst/>
          </a:prstGeom>
          <a:ln>
            <a:solidFill>
              <a:schemeClr val="accent1"/>
            </a:solidFill>
          </a:ln>
        </p:spPr>
      </p:pic>
      <p:sp>
        <p:nvSpPr>
          <p:cNvPr id="40" name="Subtitle 2"/>
          <p:cNvSpPr txBox="1">
            <a:spLocks/>
          </p:cNvSpPr>
          <p:nvPr/>
        </p:nvSpPr>
        <p:spPr>
          <a:xfrm rot="10800000" flipV="1">
            <a:off x="4937120" y="904875"/>
            <a:ext cx="3216275" cy="3590926"/>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Relative Humidity Forecast Errors – Spot versus NDFD</a:t>
            </a:r>
          </a:p>
          <a:p>
            <a:pPr algn="ctr">
              <a:buClr>
                <a:schemeClr val="tx2">
                  <a:lumMod val="10000"/>
                </a:schemeClr>
              </a:buClr>
            </a:pPr>
            <a:endParaRPr lang="en-US" sz="1800" dirty="0"/>
          </a:p>
          <a:p>
            <a:pPr algn="ctr">
              <a:buClr>
                <a:schemeClr val="tx2">
                  <a:lumMod val="10000"/>
                </a:schemeClr>
              </a:buClr>
            </a:pPr>
            <a:r>
              <a:rPr lang="en-US" sz="1800" dirty="0" smtClean="0"/>
              <a:t>Surprisingly large number of cases where both the NDFD and Spot Forecast were off by greater than 15% (5.3%) – could be poor forecasts or poor verification stations</a:t>
            </a:r>
            <a:endParaRPr lang="en-US" sz="1800" dirty="0"/>
          </a:p>
        </p:txBody>
      </p:sp>
      <p:sp>
        <p:nvSpPr>
          <p:cNvPr id="4" name="Oval 3"/>
          <p:cNvSpPr/>
          <p:nvPr/>
        </p:nvSpPr>
        <p:spPr>
          <a:xfrm>
            <a:off x="3733800" y="4343400"/>
            <a:ext cx="1295400" cy="1282949"/>
          </a:xfrm>
          <a:prstGeom prst="ellipse">
            <a:avLst/>
          </a:prstGeom>
          <a:solidFill>
            <a:srgbClr val="9F2936">
              <a:alpha val="20000"/>
            </a:srgb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p:cNvCxnSpPr/>
          <p:nvPr/>
        </p:nvCxnSpPr>
        <p:spPr>
          <a:xfrm rot="10800000" flipV="1">
            <a:off x="5029200" y="2819400"/>
            <a:ext cx="2971800" cy="2057400"/>
          </a:xfrm>
          <a:prstGeom prst="curvedConnector3">
            <a:avLst>
              <a:gd name="adj1" fmla="val -2532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107</a:t>
            </a:fld>
            <a:endParaRPr kumimoji="0" lang="en-US"/>
          </a:p>
        </p:txBody>
      </p:sp>
    </p:spTree>
    <p:extLst>
      <p:ext uri="{BB962C8B-B14F-4D97-AF65-F5344CB8AC3E}">
        <p14:creationId xmlns:p14="http://schemas.microsoft.com/office/powerpoint/2010/main" val="3075370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543675"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156" t="5806" r="15632" b="15314"/>
          <a:stretch/>
        </p:blipFill>
        <p:spPr>
          <a:xfrm>
            <a:off x="155575" y="904875"/>
            <a:ext cx="4781544" cy="4822342"/>
          </a:xfrm>
          <a:prstGeom prst="rect">
            <a:avLst/>
          </a:prstGeom>
          <a:ln>
            <a:solidFill>
              <a:schemeClr val="accent1"/>
            </a:solidFill>
          </a:ln>
        </p:spPr>
      </p:pic>
      <p:sp>
        <p:nvSpPr>
          <p:cNvPr id="40" name="Subtitle 2"/>
          <p:cNvSpPr txBox="1">
            <a:spLocks/>
          </p:cNvSpPr>
          <p:nvPr/>
        </p:nvSpPr>
        <p:spPr>
          <a:xfrm rot="10800000" flipV="1">
            <a:off x="4937119" y="904875"/>
            <a:ext cx="3216275" cy="2752725"/>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Wind Speed Forecast Errors – Spot versus NDFD</a:t>
            </a:r>
          </a:p>
          <a:p>
            <a:pPr algn="ctr">
              <a:buClr>
                <a:schemeClr val="tx2">
                  <a:lumMod val="10000"/>
                </a:schemeClr>
              </a:buClr>
            </a:pPr>
            <a:endParaRPr lang="en-US" sz="1800" dirty="0" smtClean="0"/>
          </a:p>
          <a:p>
            <a:pPr algn="ctr">
              <a:buClr>
                <a:schemeClr val="tx2">
                  <a:lumMod val="10000"/>
                </a:schemeClr>
              </a:buClr>
            </a:pPr>
            <a:r>
              <a:rPr lang="en-US" sz="1800" dirty="0" smtClean="0"/>
              <a:t>More cases in which NDFD did well and spot forecast had Class 3 error (0.6%) than cases where spot forecast did well and NDFD had Class 3 error (0.1%)</a:t>
            </a:r>
            <a:endParaRPr lang="en-US" sz="1800" dirty="0"/>
          </a:p>
          <a:p>
            <a:pPr algn="ctr">
              <a:buClr>
                <a:schemeClr val="tx2">
                  <a:lumMod val="10000"/>
                </a:schemeClr>
              </a:buClr>
            </a:pPr>
            <a:endParaRPr lang="en-US" sz="1800" dirty="0"/>
          </a:p>
        </p:txBody>
      </p:sp>
      <p:sp>
        <p:nvSpPr>
          <p:cNvPr id="4" name="Oval 3"/>
          <p:cNvSpPr/>
          <p:nvPr/>
        </p:nvSpPr>
        <p:spPr>
          <a:xfrm>
            <a:off x="4419600" y="2209800"/>
            <a:ext cx="381000" cy="381000"/>
          </a:xfrm>
          <a:prstGeom prst="ellipse">
            <a:avLst/>
          </a:prstGeom>
          <a:solidFill>
            <a:srgbClr val="9F2936">
              <a:alpha val="20000"/>
            </a:srgb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381125" y="5257798"/>
            <a:ext cx="457200" cy="469417"/>
          </a:xfrm>
          <a:prstGeom prst="ellipse">
            <a:avLst/>
          </a:prstGeom>
          <a:solidFill>
            <a:srgbClr val="9F2936">
              <a:alpha val="20000"/>
            </a:srgb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endCxn id="7" idx="6"/>
          </p:cNvCxnSpPr>
          <p:nvPr/>
        </p:nvCxnSpPr>
        <p:spPr>
          <a:xfrm flipH="1">
            <a:off x="1838325" y="3505200"/>
            <a:ext cx="4706931" cy="1987307"/>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4" idx="6"/>
          </p:cNvCxnSpPr>
          <p:nvPr/>
        </p:nvCxnSpPr>
        <p:spPr>
          <a:xfrm flipH="1" flipV="1">
            <a:off x="4800600" y="2400300"/>
            <a:ext cx="457200" cy="134704"/>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108</a:t>
            </a:fld>
            <a:endParaRPr kumimoji="0" lang="en-US"/>
          </a:p>
        </p:txBody>
      </p:sp>
    </p:spTree>
    <p:extLst>
      <p:ext uri="{BB962C8B-B14F-4D97-AF65-F5344CB8AC3E}">
        <p14:creationId xmlns:p14="http://schemas.microsoft.com/office/powerpoint/2010/main" val="2358378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Prescribed Burn Spot Forecast Temperature Median Absolute Error by WFO</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55574" y="1255835"/>
            <a:ext cx="8836023" cy="4078165"/>
          </a:xfrm>
          <a:prstGeom prst="rect">
            <a:avLst/>
          </a:prstGeom>
          <a:ln>
            <a:solidFill>
              <a:schemeClr val="accent1"/>
            </a:solidFill>
          </a:ln>
        </p:spPr>
      </p:pic>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109</a:t>
            </a:fld>
            <a:endParaRPr kumimoji="0" lang="en-US"/>
          </a:p>
        </p:txBody>
      </p:sp>
    </p:spTree>
    <p:extLst>
      <p:ext uri="{BB962C8B-B14F-4D97-AF65-F5344CB8AC3E}">
        <p14:creationId xmlns:p14="http://schemas.microsoft.com/office/powerpoint/2010/main" val="2461846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162800" y="6324600"/>
            <a:ext cx="1783862" cy="3810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r>
              <a:rPr lang="en-US" dirty="0" smtClean="0"/>
              <a:t>Spot Forecast</a:t>
            </a:r>
            <a:endParaRPr lang="en-US" dirty="0"/>
          </a:p>
        </p:txBody>
      </p:sp>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C:\Users\Lappy III\Downloads\JustFcst.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6000"/>
                    </a14:imgEffect>
                  </a14:imgLayer>
                </a14:imgProps>
              </a:ext>
              <a:ext uri="{28A0092B-C50C-407E-A947-70E740481C1C}">
                <a14:useLocalDpi xmlns:a14="http://schemas.microsoft.com/office/drawing/2010/main" val="0"/>
              </a:ext>
            </a:extLst>
          </a:blip>
          <a:srcRect/>
          <a:stretch>
            <a:fillRect/>
          </a:stretch>
        </p:blipFill>
        <p:spPr bwMode="auto">
          <a:xfrm>
            <a:off x="4322559" y="914400"/>
            <a:ext cx="4624103" cy="541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11</a:t>
            </a:fld>
            <a:endParaRPr kumimoji="0" lang="en-US"/>
          </a:p>
        </p:txBody>
      </p:sp>
    </p:spTree>
    <p:extLst>
      <p:ext uri="{BB962C8B-B14F-4D97-AF65-F5344CB8AC3E}">
        <p14:creationId xmlns:p14="http://schemas.microsoft.com/office/powerpoint/2010/main" val="3164144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Prescribed Burn Spot Forecast RH Mean Error by WFO</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bwMode="auto">
          <a:xfrm>
            <a:off x="155574" y="1143000"/>
            <a:ext cx="8836024" cy="4191000"/>
          </a:xfrm>
          <a:prstGeom prst="rect">
            <a:avLst/>
          </a:prstGeom>
          <a:noFill/>
          <a:ln>
            <a:solidFill>
              <a:schemeClr val="accent1"/>
            </a:solidFill>
          </a:ln>
        </p:spPr>
      </p:pic>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110</a:t>
            </a:fld>
            <a:endParaRPr kumimoji="0" lang="en-US"/>
          </a:p>
        </p:txBody>
      </p:sp>
    </p:spTree>
    <p:extLst>
      <p:ext uri="{BB962C8B-B14F-4D97-AF65-F5344CB8AC3E}">
        <p14:creationId xmlns:p14="http://schemas.microsoft.com/office/powerpoint/2010/main" val="4259718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576" y="224447"/>
            <a:ext cx="8759824" cy="656986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ubtitle 2"/>
          <p:cNvSpPr>
            <a:spLocks noGrp="1"/>
          </p:cNvSpPr>
          <p:nvPr>
            <p:ph type="subTitle" idx="1"/>
          </p:nvPr>
        </p:nvSpPr>
        <p:spPr>
          <a:xfrm>
            <a:off x="307975" y="4648200"/>
            <a:ext cx="8578850" cy="1752600"/>
          </a:xfrm>
        </p:spPr>
        <p:txBody>
          <a:bodyPr/>
          <a:lstStyle/>
          <a:p>
            <a:r>
              <a:rPr lang="en-US" dirty="0" smtClean="0"/>
              <a:t>All Rx Burn Spot Forecasts April 1, 2009 to November 30, 2013 (64346)</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111</a:t>
            </a:fld>
            <a:endParaRPr kumimoji="0" lang="en-US"/>
          </a:p>
        </p:txBody>
      </p:sp>
    </p:spTree>
    <p:extLst>
      <p:ext uri="{BB962C8B-B14F-4D97-AF65-F5344CB8AC3E}">
        <p14:creationId xmlns:p14="http://schemas.microsoft.com/office/powerpoint/2010/main" val="372469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576" y="224447"/>
            <a:ext cx="8759823" cy="656986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ubtitle 2"/>
          <p:cNvSpPr>
            <a:spLocks noGrp="1"/>
          </p:cNvSpPr>
          <p:nvPr>
            <p:ph type="subTitle" idx="1"/>
          </p:nvPr>
        </p:nvSpPr>
        <p:spPr>
          <a:xfrm>
            <a:off x="307975" y="4648200"/>
            <a:ext cx="8578850" cy="1752600"/>
          </a:xfrm>
        </p:spPr>
        <p:txBody>
          <a:bodyPr/>
          <a:lstStyle/>
          <a:p>
            <a:r>
              <a:rPr lang="en-US" dirty="0" smtClean="0"/>
              <a:t>All Wildfire Spot Forecasts April 1, 2009 to November 30, 2013 (31290)</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112</a:t>
            </a:fld>
            <a:endParaRPr kumimoji="0" lang="en-US"/>
          </a:p>
        </p:txBody>
      </p:sp>
    </p:spTree>
    <p:extLst>
      <p:ext uri="{BB962C8B-B14F-4D97-AF65-F5344CB8AC3E}">
        <p14:creationId xmlns:p14="http://schemas.microsoft.com/office/powerpoint/2010/main" val="1249919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576" y="224447"/>
            <a:ext cx="8759823" cy="65698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ubtitle 2"/>
          <p:cNvSpPr>
            <a:spLocks noGrp="1"/>
          </p:cNvSpPr>
          <p:nvPr>
            <p:ph type="subTitle" idx="1"/>
          </p:nvPr>
        </p:nvSpPr>
        <p:spPr>
          <a:xfrm>
            <a:off x="0" y="4648200"/>
            <a:ext cx="8886825" cy="1752600"/>
          </a:xfrm>
        </p:spPr>
        <p:txBody>
          <a:bodyPr/>
          <a:lstStyle/>
          <a:p>
            <a:r>
              <a:rPr lang="en-US" dirty="0" smtClean="0"/>
              <a:t>All SAR &amp; Hazmat Spot Forecasts April 1, 2009 to November 30, 2013 (7276)</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113</a:t>
            </a:fld>
            <a:endParaRPr kumimoji="0" lang="en-US"/>
          </a:p>
        </p:txBody>
      </p:sp>
    </p:spTree>
    <p:extLst>
      <p:ext uri="{BB962C8B-B14F-4D97-AF65-F5344CB8AC3E}">
        <p14:creationId xmlns:p14="http://schemas.microsoft.com/office/powerpoint/2010/main" val="3875987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8382000" cy="838200"/>
          </a:xfrm>
        </p:spPr>
        <p:txBody>
          <a:bodyPr>
            <a:normAutofit/>
          </a:bodyPr>
          <a:lstStyle/>
          <a:p>
            <a:pPr algn="l"/>
            <a:r>
              <a:rPr lang="en-US" dirty="0" smtClean="0"/>
              <a:t>Prescribed Burn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188" t="15667" r="18229" b="7834"/>
          <a:stretch/>
        </p:blipFill>
        <p:spPr>
          <a:xfrm>
            <a:off x="155575" y="914400"/>
            <a:ext cx="7312025" cy="5867515"/>
          </a:xfrm>
          <a:prstGeom prst="rect">
            <a:avLst/>
          </a:prstGeom>
          <a:ln>
            <a:solidFill>
              <a:schemeClr val="accent1"/>
            </a:solidFill>
          </a:ln>
        </p:spPr>
      </p:pic>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114</a:t>
            </a:fld>
            <a:endParaRPr kumimoji="0" lang="en-US"/>
          </a:p>
        </p:txBody>
      </p:sp>
    </p:spTree>
    <p:extLst>
      <p:ext uri="{BB962C8B-B14F-4D97-AF65-F5344CB8AC3E}">
        <p14:creationId xmlns:p14="http://schemas.microsoft.com/office/powerpoint/2010/main" val="1746963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8382000" cy="838200"/>
          </a:xfrm>
        </p:spPr>
        <p:txBody>
          <a:bodyPr>
            <a:normAutofit/>
          </a:bodyPr>
          <a:lstStyle/>
          <a:p>
            <a:pPr algn="l"/>
            <a:r>
              <a:rPr lang="en-US" dirty="0" smtClean="0"/>
              <a:t>Wildfire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101" t="20194" r="18237" b="3106"/>
          <a:stretch/>
        </p:blipFill>
        <p:spPr>
          <a:xfrm>
            <a:off x="155574" y="914400"/>
            <a:ext cx="7312025" cy="5875164"/>
          </a:xfrm>
          <a:prstGeom prst="rect">
            <a:avLst/>
          </a:prstGeom>
          <a:ln>
            <a:solidFill>
              <a:schemeClr val="accent1"/>
            </a:solidFill>
          </a:ln>
        </p:spPr>
      </p:pic>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115</a:t>
            </a:fld>
            <a:endParaRPr kumimoji="0" lang="en-US"/>
          </a:p>
        </p:txBody>
      </p:sp>
    </p:spTree>
    <p:extLst>
      <p:ext uri="{BB962C8B-B14F-4D97-AF65-F5344CB8AC3E}">
        <p14:creationId xmlns:p14="http://schemas.microsoft.com/office/powerpoint/2010/main" val="88807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477000" cy="1524000"/>
          </a:xfrm>
        </p:spPr>
        <p:txBody>
          <a:bodyPr>
            <a:normAutofit/>
          </a:bodyPr>
          <a:lstStyle/>
          <a:p>
            <a:pPr algn="l"/>
            <a:r>
              <a:rPr lang="en-US" sz="4100" dirty="0" smtClean="0"/>
              <a:t>Verifying Datasets</a:t>
            </a:r>
            <a:br>
              <a:rPr lang="en-US" sz="4100" dirty="0" smtClean="0"/>
            </a:br>
            <a:r>
              <a:rPr lang="en-US" sz="4100" dirty="0"/>
              <a:t> </a:t>
            </a:r>
            <a:r>
              <a:rPr lang="en-US" sz="4100" dirty="0" smtClean="0"/>
              <a:t>- NDFD</a:t>
            </a:r>
            <a:endParaRPr lang="en-US" sz="4100"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2472" t="19178" r="15144" b="19121"/>
          <a:stretch/>
        </p:blipFill>
        <p:spPr>
          <a:xfrm>
            <a:off x="460375" y="1523997"/>
            <a:ext cx="6438900" cy="4116447"/>
          </a:xfrm>
          <a:prstGeom prst="rect">
            <a:avLst/>
          </a:prstGeom>
          <a:ln>
            <a:solidFill>
              <a:schemeClr val="accent1"/>
            </a:solidFill>
          </a:ln>
        </p:spPr>
      </p:pic>
      <p:sp>
        <p:nvSpPr>
          <p:cNvPr id="10" name="TextBox 9"/>
          <p:cNvSpPr txBox="1"/>
          <p:nvPr/>
        </p:nvSpPr>
        <p:spPr>
          <a:xfrm>
            <a:off x="450850" y="5640445"/>
            <a:ext cx="4883150" cy="369332"/>
          </a:xfrm>
          <a:prstGeom prst="rect">
            <a:avLst/>
          </a:prstGeom>
          <a:noFill/>
          <a:ln>
            <a:solidFill>
              <a:schemeClr val="accent1"/>
            </a:solidFill>
          </a:ln>
        </p:spPr>
        <p:txBody>
          <a:bodyPr wrap="square" rtlCol="0">
            <a:spAutoFit/>
          </a:bodyPr>
          <a:lstStyle/>
          <a:p>
            <a:r>
              <a:rPr lang="en-US" dirty="0" smtClean="0"/>
              <a:t>Example NDFD Gridded Temperature Forecast</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116</a:t>
            </a:fld>
            <a:endParaRPr kumimoji="0" lang="en-US"/>
          </a:p>
        </p:txBody>
      </p:sp>
    </p:spTree>
    <p:extLst>
      <p:ext uri="{BB962C8B-B14F-4D97-AF65-F5344CB8AC3E}">
        <p14:creationId xmlns:p14="http://schemas.microsoft.com/office/powerpoint/2010/main" val="399428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7162800" y="6324600"/>
            <a:ext cx="1783862" cy="3810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r>
              <a:rPr lang="en-US" dirty="0" smtClean="0"/>
              <a:t>Spot Forecast</a:t>
            </a:r>
            <a:endParaRPr lang="en-US" dirty="0"/>
          </a:p>
        </p:txBody>
      </p:sp>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C:\Users\Lappy III\Downloads\JustFcst.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6000"/>
                    </a14:imgEffect>
                  </a14:imgLayer>
                </a14:imgProps>
              </a:ext>
              <a:ext uri="{28A0092B-C50C-407E-A947-70E740481C1C}">
                <a14:useLocalDpi xmlns:a14="http://schemas.microsoft.com/office/drawing/2010/main" val="0"/>
              </a:ext>
            </a:extLst>
          </a:blip>
          <a:srcRect/>
          <a:stretch>
            <a:fillRect/>
          </a:stretch>
        </p:blipFill>
        <p:spPr bwMode="auto">
          <a:xfrm>
            <a:off x="4322559" y="914400"/>
            <a:ext cx="4624103" cy="541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4322559" y="1600200"/>
            <a:ext cx="3602241"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 idx="1"/>
            <a:endCxn id="11" idx="3"/>
          </p:cNvCxnSpPr>
          <p:nvPr/>
        </p:nvCxnSpPr>
        <p:spPr>
          <a:xfrm flipH="1" flipV="1">
            <a:off x="3505199" y="1714500"/>
            <a:ext cx="817360" cy="4191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Subtitle 2"/>
          <p:cNvSpPr txBox="1">
            <a:spLocks/>
          </p:cNvSpPr>
          <p:nvPr/>
        </p:nvSpPr>
        <p:spPr>
          <a:xfrm>
            <a:off x="156564" y="1066800"/>
            <a:ext cx="3348635" cy="12954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dirty="0" smtClean="0"/>
              <a:t>The Discussion section outlines potential hazards or condition changes that might impact fire behavior</a:t>
            </a:r>
            <a:endParaRPr lang="en-US" dirty="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12</a:t>
            </a:fld>
            <a:endParaRPr kumimoji="0" lang="en-US"/>
          </a:p>
        </p:txBody>
      </p:sp>
    </p:spTree>
    <p:extLst>
      <p:ext uri="{BB962C8B-B14F-4D97-AF65-F5344CB8AC3E}">
        <p14:creationId xmlns:p14="http://schemas.microsoft.com/office/powerpoint/2010/main" val="19658869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descr="C:\Users\Lappy III\Downloads\JustFcst.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6000"/>
                    </a14:imgEffect>
                  </a14:imgLayer>
                </a14:imgProps>
              </a:ext>
              <a:ext uri="{28A0092B-C50C-407E-A947-70E740481C1C}">
                <a14:useLocalDpi xmlns:a14="http://schemas.microsoft.com/office/drawing/2010/main" val="0"/>
              </a:ext>
            </a:extLst>
          </a:blip>
          <a:srcRect/>
          <a:stretch>
            <a:fillRect/>
          </a:stretch>
        </p:blipFill>
        <p:spPr bwMode="auto">
          <a:xfrm>
            <a:off x="4322559" y="914400"/>
            <a:ext cx="4624103" cy="5410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Subtitle 2"/>
          <p:cNvSpPr txBox="1">
            <a:spLocks/>
          </p:cNvSpPr>
          <p:nvPr/>
        </p:nvSpPr>
        <p:spPr>
          <a:xfrm>
            <a:off x="7162800" y="6324600"/>
            <a:ext cx="1783862" cy="3810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r>
              <a:rPr lang="en-US" dirty="0" smtClean="0"/>
              <a:t>Spot Forecast</a:t>
            </a:r>
            <a:endParaRPr lang="en-US" dirty="0"/>
          </a:p>
        </p:txBody>
      </p:sp>
      <p:sp>
        <p:nvSpPr>
          <p:cNvPr id="3" name="Rectangle 2"/>
          <p:cNvSpPr/>
          <p:nvPr/>
        </p:nvSpPr>
        <p:spPr>
          <a:xfrm>
            <a:off x="4322559" y="1600200"/>
            <a:ext cx="3602241" cy="106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3" idx="1"/>
            <a:endCxn id="11" idx="3"/>
          </p:cNvCxnSpPr>
          <p:nvPr/>
        </p:nvCxnSpPr>
        <p:spPr>
          <a:xfrm flipH="1" flipV="1">
            <a:off x="3505199" y="1714500"/>
            <a:ext cx="817360" cy="41910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1" name="Subtitle 2"/>
          <p:cNvSpPr txBox="1">
            <a:spLocks/>
          </p:cNvSpPr>
          <p:nvPr/>
        </p:nvSpPr>
        <p:spPr>
          <a:xfrm>
            <a:off x="156564" y="1066800"/>
            <a:ext cx="3348635" cy="12954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dirty="0" smtClean="0"/>
              <a:t>The Discussion section outlines potential hazards or condition changes that might impact fire behavior</a:t>
            </a:r>
            <a:endParaRPr lang="en-US" dirty="0"/>
          </a:p>
        </p:txBody>
      </p:sp>
      <p:sp>
        <p:nvSpPr>
          <p:cNvPr id="9" name="Rectangle 8"/>
          <p:cNvSpPr/>
          <p:nvPr/>
        </p:nvSpPr>
        <p:spPr>
          <a:xfrm>
            <a:off x="4322559" y="2673926"/>
            <a:ext cx="3602241" cy="12122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9" idx="1"/>
            <a:endCxn id="13" idx="3"/>
          </p:cNvCxnSpPr>
          <p:nvPr/>
        </p:nvCxnSpPr>
        <p:spPr>
          <a:xfrm flipH="1">
            <a:off x="3505199" y="3280063"/>
            <a:ext cx="817360" cy="134735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Subtitle 2"/>
          <p:cNvSpPr txBox="1">
            <a:spLocks/>
          </p:cNvSpPr>
          <p:nvPr/>
        </p:nvSpPr>
        <p:spPr>
          <a:xfrm>
            <a:off x="156564" y="3463636"/>
            <a:ext cx="3348635" cy="2327564"/>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dirty="0" smtClean="0"/>
              <a:t>The first section detailing the anticipated values for the atmospheric variables requested in the Request Form – for this study, had to be for “Today” or “Rest of Today”</a:t>
            </a:r>
            <a:endParaRPr lang="en-US" dirty="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13</a:t>
            </a:fld>
            <a:endParaRPr kumimoji="0" lang="en-US"/>
          </a:p>
        </p:txBody>
      </p:sp>
    </p:spTree>
    <p:extLst>
      <p:ext uri="{BB962C8B-B14F-4D97-AF65-F5344CB8AC3E}">
        <p14:creationId xmlns:p14="http://schemas.microsoft.com/office/powerpoint/2010/main" val="28750879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ubtitle 2"/>
          <p:cNvSpPr>
            <a:spLocks noGrp="1"/>
          </p:cNvSpPr>
          <p:nvPr>
            <p:ph type="subTitle" idx="1"/>
          </p:nvPr>
        </p:nvSpPr>
        <p:spPr>
          <a:xfrm>
            <a:off x="2438399" y="6229352"/>
            <a:ext cx="5667375" cy="304800"/>
          </a:xfrm>
          <a:ln>
            <a:solidFill>
              <a:schemeClr val="accent1"/>
            </a:solidFill>
          </a:ln>
        </p:spPr>
        <p:txBody>
          <a:bodyPr>
            <a:normAutofit/>
          </a:bodyPr>
          <a:lstStyle/>
          <a:p>
            <a:r>
              <a:rPr lang="en-US" sz="1800" dirty="0" smtClean="0"/>
              <a:t>All Spot Forecasts April 1, 2009 to November 30, 2013</a:t>
            </a:r>
            <a:endParaRPr lang="en-US" sz="1800"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14</a:t>
            </a:fld>
            <a:endParaRPr kumimoji="0" lang="en-US"/>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2997" t="13472" r="9896" b="13472"/>
          <a:stretch/>
        </p:blipFill>
        <p:spPr>
          <a:xfrm>
            <a:off x="828675" y="1058232"/>
            <a:ext cx="7277100" cy="5171120"/>
          </a:xfrm>
          <a:prstGeom prst="rect">
            <a:avLst/>
          </a:prstGeom>
          <a:ln>
            <a:solidFill>
              <a:schemeClr val="accent1"/>
            </a:solidFill>
          </a:ln>
        </p:spPr>
      </p:pic>
      <p:sp>
        <p:nvSpPr>
          <p:cNvPr id="9" name="Subtitle 2"/>
          <p:cNvSpPr txBox="1">
            <a:spLocks/>
          </p:cNvSpPr>
          <p:nvPr/>
        </p:nvSpPr>
        <p:spPr>
          <a:xfrm>
            <a:off x="5486399" y="743909"/>
            <a:ext cx="2619375" cy="304800"/>
          </a:xfrm>
          <a:prstGeom prst="rect">
            <a:avLst/>
          </a:prstGeom>
          <a:ln>
            <a:solidFill>
              <a:schemeClr val="accent1"/>
            </a:solidFill>
          </a:ln>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r>
              <a:rPr lang="en-US" sz="1800" dirty="0" smtClean="0"/>
              <a:t>Total Forecasts: 103370</a:t>
            </a:r>
            <a:endParaRPr lang="en-US" sz="1800" dirty="0"/>
          </a:p>
        </p:txBody>
      </p:sp>
    </p:spTree>
    <p:extLst>
      <p:ext uri="{BB962C8B-B14F-4D97-AF65-F5344CB8AC3E}">
        <p14:creationId xmlns:p14="http://schemas.microsoft.com/office/powerpoint/2010/main" val="3897903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6629400" y="1171889"/>
            <a:ext cx="2436813" cy="304800"/>
          </a:xfrm>
          <a:prstGeom prst="rect">
            <a:avLst/>
          </a:prstGeom>
          <a:ln>
            <a:solidFill>
              <a:schemeClr val="accent1"/>
            </a:solidFill>
          </a:ln>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r>
              <a:rPr lang="en-US" sz="1800" dirty="0" smtClean="0"/>
              <a:t>Total Forecasts: 64346</a:t>
            </a:r>
            <a:endParaRPr lang="en-US" sz="1800" dirty="0"/>
          </a:p>
        </p:txBody>
      </p:sp>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ubtitle 2"/>
          <p:cNvSpPr>
            <a:spLocks noGrp="1"/>
          </p:cNvSpPr>
          <p:nvPr>
            <p:ph type="subTitle" idx="1"/>
          </p:nvPr>
        </p:nvSpPr>
        <p:spPr>
          <a:xfrm>
            <a:off x="2057400" y="5450083"/>
            <a:ext cx="7008813" cy="304800"/>
          </a:xfrm>
          <a:ln>
            <a:solidFill>
              <a:schemeClr val="accent1"/>
            </a:solidFill>
          </a:ln>
        </p:spPr>
        <p:txBody>
          <a:bodyPr>
            <a:normAutofit/>
          </a:bodyPr>
          <a:lstStyle/>
          <a:p>
            <a:r>
              <a:rPr lang="en-US" sz="1800" dirty="0" smtClean="0"/>
              <a:t>Prescribed Burn Spot Forecasts April 1, 2009 to November 30, 2013</a:t>
            </a:r>
            <a:endParaRPr lang="en-US"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8" y="1476689"/>
            <a:ext cx="8988425" cy="3973394"/>
          </a:xfrm>
          <a:prstGeom prst="rect">
            <a:avLst/>
          </a:prstGeom>
          <a:ln>
            <a:solidFill>
              <a:schemeClr val="accent1"/>
            </a:solidFill>
          </a:ln>
        </p:spPr>
      </p:pic>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15</a:t>
            </a:fld>
            <a:endParaRPr kumimoji="0" lang="en-US"/>
          </a:p>
        </p:txBody>
      </p:sp>
    </p:spTree>
    <p:extLst>
      <p:ext uri="{BB962C8B-B14F-4D97-AF65-F5344CB8AC3E}">
        <p14:creationId xmlns:p14="http://schemas.microsoft.com/office/powerpoint/2010/main" val="3675052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a:off x="6553201" y="1143000"/>
            <a:ext cx="2495550" cy="304800"/>
          </a:xfrm>
          <a:prstGeom prst="rect">
            <a:avLst/>
          </a:prstGeom>
          <a:ln>
            <a:solidFill>
              <a:schemeClr val="accent1"/>
            </a:solidFill>
          </a:ln>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r>
              <a:rPr lang="en-US" sz="1800" dirty="0" smtClean="0"/>
              <a:t>Total Forecasts: 31290</a:t>
            </a:r>
            <a:endParaRPr lang="en-US" sz="1800" dirty="0"/>
          </a:p>
        </p:txBody>
      </p:sp>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ubtitle 2"/>
          <p:cNvSpPr>
            <a:spLocks noGrp="1"/>
          </p:cNvSpPr>
          <p:nvPr>
            <p:ph type="subTitle" idx="1"/>
          </p:nvPr>
        </p:nvSpPr>
        <p:spPr>
          <a:xfrm>
            <a:off x="2819400" y="5400675"/>
            <a:ext cx="6229350" cy="304800"/>
          </a:xfrm>
          <a:ln>
            <a:solidFill>
              <a:schemeClr val="accent1"/>
            </a:solidFill>
          </a:ln>
        </p:spPr>
        <p:txBody>
          <a:bodyPr>
            <a:normAutofit/>
          </a:bodyPr>
          <a:lstStyle/>
          <a:p>
            <a:r>
              <a:rPr lang="en-US" sz="1800" dirty="0" smtClean="0"/>
              <a:t>Wildfire Spot Forecasts April 1, 2009 to November 30, 2013</a:t>
            </a:r>
            <a:endParaRPr lang="en-US" sz="1800" dirty="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16</a:t>
            </a:fld>
            <a:endParaRPr kumimoji="0"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5209" t="42335" r="5000" b="9832"/>
          <a:stretch/>
        </p:blipFill>
        <p:spPr>
          <a:xfrm>
            <a:off x="76201" y="1447800"/>
            <a:ext cx="8972550" cy="3952875"/>
          </a:xfrm>
          <a:prstGeom prst="rect">
            <a:avLst/>
          </a:prstGeom>
          <a:ln>
            <a:solidFill>
              <a:schemeClr val="accent1"/>
            </a:solidFill>
          </a:ln>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9863" t="14403" r="83042" b="66939"/>
          <a:stretch/>
        </p:blipFill>
        <p:spPr>
          <a:xfrm>
            <a:off x="7848600" y="3343274"/>
            <a:ext cx="990929" cy="1762126"/>
          </a:xfrm>
          <a:prstGeom prst="rect">
            <a:avLst/>
          </a:prstGeom>
          <a:ln>
            <a:noFill/>
          </a:ln>
        </p:spPr>
      </p:pic>
      <p:sp>
        <p:nvSpPr>
          <p:cNvPr id="7" name="Rectangle 6"/>
          <p:cNvSpPr/>
          <p:nvPr/>
        </p:nvSpPr>
        <p:spPr>
          <a:xfrm>
            <a:off x="7848600" y="3219450"/>
            <a:ext cx="990929" cy="1428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660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6705600" y="1077907"/>
            <a:ext cx="2360613" cy="304800"/>
          </a:xfrm>
          <a:prstGeom prst="rect">
            <a:avLst/>
          </a:prstGeom>
          <a:ln>
            <a:solidFill>
              <a:schemeClr val="accent1"/>
            </a:solidFill>
          </a:ln>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r>
              <a:rPr lang="en-US" sz="1800" dirty="0" smtClean="0"/>
              <a:t>Total Forecasts: 7276</a:t>
            </a:r>
            <a:endParaRPr lang="en-US" sz="1800" dirty="0"/>
          </a:p>
        </p:txBody>
      </p:sp>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ubtitle 2"/>
          <p:cNvSpPr>
            <a:spLocks noGrp="1"/>
          </p:cNvSpPr>
          <p:nvPr>
            <p:ph type="subTitle" idx="1"/>
          </p:nvPr>
        </p:nvSpPr>
        <p:spPr>
          <a:xfrm>
            <a:off x="3048001" y="5424389"/>
            <a:ext cx="6018212" cy="304800"/>
          </a:xfrm>
          <a:ln>
            <a:solidFill>
              <a:schemeClr val="accent1"/>
            </a:solidFill>
          </a:ln>
        </p:spPr>
        <p:txBody>
          <a:bodyPr>
            <a:normAutofit/>
          </a:bodyPr>
          <a:lstStyle/>
          <a:p>
            <a:r>
              <a:rPr lang="en-US" sz="1800" dirty="0" smtClean="0"/>
              <a:t>Other Spot Forecasts April 1, 2009 to November 30, 2013</a:t>
            </a:r>
            <a:endParaRPr lang="en-US"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88" y="1382707"/>
            <a:ext cx="8988425" cy="4041682"/>
          </a:xfrm>
          <a:prstGeom prst="rect">
            <a:avLst/>
          </a:prstGeom>
          <a:ln>
            <a:solidFill>
              <a:schemeClr val="accent1"/>
            </a:solidFill>
          </a:ln>
        </p:spPr>
      </p:pic>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17</a:t>
            </a:fld>
            <a:endParaRPr kumimoji="0" lang="en-US"/>
          </a:p>
        </p:txBody>
      </p:sp>
    </p:spTree>
    <p:extLst>
      <p:ext uri="{BB962C8B-B14F-4D97-AF65-F5344CB8AC3E}">
        <p14:creationId xmlns:p14="http://schemas.microsoft.com/office/powerpoint/2010/main" val="672095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ubtitle 2"/>
          <p:cNvSpPr>
            <a:spLocks noGrp="1"/>
          </p:cNvSpPr>
          <p:nvPr>
            <p:ph type="subTitle" idx="1"/>
          </p:nvPr>
        </p:nvSpPr>
        <p:spPr>
          <a:xfrm>
            <a:off x="155574" y="1055132"/>
            <a:ext cx="1901825" cy="304800"/>
          </a:xfrm>
          <a:ln>
            <a:solidFill>
              <a:schemeClr val="accent1"/>
            </a:solidFill>
          </a:ln>
        </p:spPr>
        <p:txBody>
          <a:bodyPr>
            <a:normAutofit/>
          </a:bodyPr>
          <a:lstStyle/>
          <a:p>
            <a:pPr algn="l"/>
            <a:r>
              <a:rPr lang="en-US" sz="1800" dirty="0" smtClean="0"/>
              <a:t>Prescribed Burns</a:t>
            </a:r>
            <a:endParaRPr lang="en-US" sz="1800" dirty="0"/>
          </a:p>
        </p:txBody>
      </p:sp>
      <p:sp>
        <p:nvSpPr>
          <p:cNvPr id="9" name="Subtitle 2"/>
          <p:cNvSpPr txBox="1">
            <a:spLocks/>
          </p:cNvSpPr>
          <p:nvPr/>
        </p:nvSpPr>
        <p:spPr>
          <a:xfrm>
            <a:off x="7924801" y="1056085"/>
            <a:ext cx="1066800" cy="304800"/>
          </a:xfrm>
          <a:prstGeom prst="rect">
            <a:avLst/>
          </a:prstGeom>
          <a:ln>
            <a:solidFill>
              <a:schemeClr val="accent1"/>
            </a:solidFill>
          </a:ln>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r>
              <a:rPr lang="en-US" sz="1800" dirty="0" smtClean="0"/>
              <a:t>Wildfires</a:t>
            </a:r>
            <a:endParaRPr lang="en-US" sz="1800" dirty="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18</a:t>
            </a:fld>
            <a:endParaRPr kumimoji="0" lang="en-US"/>
          </a:p>
        </p:txBody>
      </p:sp>
      <p:sp>
        <p:nvSpPr>
          <p:cNvPr id="21" name="Subtitle 2"/>
          <p:cNvSpPr txBox="1">
            <a:spLocks/>
          </p:cNvSpPr>
          <p:nvPr/>
        </p:nvSpPr>
        <p:spPr>
          <a:xfrm>
            <a:off x="2933700" y="1056085"/>
            <a:ext cx="3276600" cy="304800"/>
          </a:xfrm>
          <a:prstGeom prst="rect">
            <a:avLst/>
          </a:prstGeom>
          <a:ln>
            <a:solidFill>
              <a:schemeClr val="accent1"/>
            </a:solidFill>
          </a:ln>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sz="1800" dirty="0" smtClean="0"/>
              <a:t>FORECAST CREATION PROCESS</a:t>
            </a:r>
            <a:endParaRPr lang="en-US" sz="1800" dirty="0"/>
          </a:p>
        </p:txBody>
      </p:sp>
      <p:sp>
        <p:nvSpPr>
          <p:cNvPr id="26" name="Subtitle 2"/>
          <p:cNvSpPr txBox="1">
            <a:spLocks/>
          </p:cNvSpPr>
          <p:nvPr/>
        </p:nvSpPr>
        <p:spPr>
          <a:xfrm>
            <a:off x="155575" y="1360885"/>
            <a:ext cx="4416425" cy="4736068"/>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endParaRPr lang="en-US" sz="1800" dirty="0" smtClean="0"/>
          </a:p>
          <a:p>
            <a:pPr marL="342900" indent="-342900" algn="l">
              <a:buClr>
                <a:schemeClr val="tx2">
                  <a:lumMod val="10000"/>
                </a:schemeClr>
              </a:buClr>
              <a:buFont typeface="Wingdings" panose="05000000000000000000" pitchFamily="2" charset="2"/>
              <a:buChar char="v"/>
            </a:pPr>
            <a:r>
              <a:rPr lang="en-US" sz="1800" dirty="0" smtClean="0"/>
              <a:t>A request is typically received the evening before a prescribed burn is ignited</a:t>
            </a:r>
          </a:p>
          <a:p>
            <a:pPr marL="342900" indent="-342900" algn="l">
              <a:buClr>
                <a:schemeClr val="tx2">
                  <a:lumMod val="10000"/>
                </a:schemeClr>
              </a:buClr>
              <a:buFont typeface="Wingdings" panose="05000000000000000000" pitchFamily="2" charset="2"/>
              <a:buChar char="v"/>
            </a:pPr>
            <a:r>
              <a:rPr lang="en-US" sz="1800" dirty="0" smtClean="0"/>
              <a:t>The forecaster on duty replies to the requestor notifying them that the form has been received</a:t>
            </a:r>
          </a:p>
          <a:p>
            <a:pPr marL="342900" indent="-342900" algn="l">
              <a:buClr>
                <a:schemeClr val="tx2">
                  <a:lumMod val="10000"/>
                </a:schemeClr>
              </a:buClr>
              <a:buFont typeface="Wingdings" panose="05000000000000000000" pitchFamily="2" charset="2"/>
              <a:buChar char="v"/>
            </a:pPr>
            <a:r>
              <a:rPr lang="en-US" sz="1800" dirty="0" smtClean="0"/>
              <a:t>Initial writing-up of the forecast may occur in the overnight period</a:t>
            </a:r>
          </a:p>
          <a:p>
            <a:pPr marL="342900" indent="-342900" algn="l">
              <a:buClr>
                <a:schemeClr val="tx2">
                  <a:lumMod val="10000"/>
                </a:schemeClr>
              </a:buClr>
              <a:buFont typeface="Wingdings" panose="05000000000000000000" pitchFamily="2" charset="2"/>
              <a:buChar char="v"/>
            </a:pPr>
            <a:r>
              <a:rPr lang="en-US" sz="1800" dirty="0" smtClean="0"/>
              <a:t>Final numerical values are added in the early morning</a:t>
            </a:r>
          </a:p>
        </p:txBody>
      </p:sp>
      <p:sp>
        <p:nvSpPr>
          <p:cNvPr id="27" name="Subtitle 2"/>
          <p:cNvSpPr txBox="1">
            <a:spLocks/>
          </p:cNvSpPr>
          <p:nvPr/>
        </p:nvSpPr>
        <p:spPr>
          <a:xfrm>
            <a:off x="4575176" y="1360885"/>
            <a:ext cx="4416425" cy="4736068"/>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endParaRPr lang="en-US" sz="1800" dirty="0" smtClean="0"/>
          </a:p>
          <a:p>
            <a:pPr marL="342900" indent="-342900" algn="l">
              <a:buClr>
                <a:schemeClr val="tx2">
                  <a:lumMod val="10000"/>
                </a:schemeClr>
              </a:buClr>
              <a:buFont typeface="Wingdings" panose="05000000000000000000" pitchFamily="2" charset="2"/>
              <a:buChar char="v"/>
            </a:pPr>
            <a:r>
              <a:rPr lang="en-US" sz="1800" dirty="0" smtClean="0"/>
              <a:t>A request is received once a wildfire has been detected or declared</a:t>
            </a:r>
          </a:p>
          <a:p>
            <a:pPr marL="342900" indent="-342900" algn="l">
              <a:buClr>
                <a:schemeClr val="tx2">
                  <a:lumMod val="10000"/>
                </a:schemeClr>
              </a:buClr>
              <a:buFont typeface="Wingdings" panose="05000000000000000000" pitchFamily="2" charset="2"/>
              <a:buChar char="v"/>
            </a:pPr>
            <a:r>
              <a:rPr lang="en-US" sz="1800" dirty="0" smtClean="0"/>
              <a:t>The forecaster on duty responsible for issuing spot forecasts looks at existing guidance and discussions contained in their Graphical Forecast Editor (GFE</a:t>
            </a:r>
            <a:r>
              <a:rPr lang="en-US" sz="1800" dirty="0" smtClean="0"/>
              <a:t>)</a:t>
            </a:r>
          </a:p>
          <a:p>
            <a:pPr marL="342900" indent="-342900" algn="l">
              <a:buClr>
                <a:schemeClr val="tx2">
                  <a:lumMod val="10000"/>
                </a:schemeClr>
              </a:buClr>
              <a:buFont typeface="Wingdings" panose="05000000000000000000" pitchFamily="2" charset="2"/>
              <a:buChar char="v"/>
            </a:pPr>
            <a:r>
              <a:rPr lang="en-US" sz="1800" dirty="0" smtClean="0"/>
              <a:t>Spot </a:t>
            </a:r>
            <a:r>
              <a:rPr lang="en-US" sz="1800" dirty="0" smtClean="0"/>
              <a:t>forecast </a:t>
            </a:r>
            <a:r>
              <a:rPr lang="en-US" sz="1800" dirty="0" smtClean="0"/>
              <a:t>is generated for </a:t>
            </a:r>
            <a:r>
              <a:rPr lang="en-US" sz="1800" dirty="0" smtClean="0"/>
              <a:t>the wildfire location, typically within a matter of minutes</a:t>
            </a:r>
          </a:p>
        </p:txBody>
      </p:sp>
    </p:spTree>
    <p:extLst>
      <p:ext uri="{BB962C8B-B14F-4D97-AF65-F5344CB8AC3E}">
        <p14:creationId xmlns:p14="http://schemas.microsoft.com/office/powerpoint/2010/main" val="517870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ubtitle 2"/>
          <p:cNvSpPr>
            <a:spLocks noGrp="1"/>
          </p:cNvSpPr>
          <p:nvPr>
            <p:ph type="subTitle" idx="1"/>
          </p:nvPr>
        </p:nvSpPr>
        <p:spPr>
          <a:xfrm>
            <a:off x="155575" y="5629274"/>
            <a:ext cx="1901825" cy="304800"/>
          </a:xfrm>
          <a:ln>
            <a:solidFill>
              <a:schemeClr val="accent1"/>
            </a:solidFill>
          </a:ln>
        </p:spPr>
        <p:txBody>
          <a:bodyPr>
            <a:normAutofit/>
          </a:bodyPr>
          <a:lstStyle/>
          <a:p>
            <a:pPr algn="l"/>
            <a:r>
              <a:rPr lang="en-US" sz="1800" dirty="0" smtClean="0"/>
              <a:t>Prescribed Burns</a:t>
            </a:r>
            <a:endParaRPr lang="en-US" sz="1800" dirty="0"/>
          </a:p>
        </p:txBody>
      </p:sp>
      <p:pic>
        <p:nvPicPr>
          <p:cNvPr id="6" name="Picture 5"/>
          <p:cNvPicPr/>
          <p:nvPr/>
        </p:nvPicPr>
        <p:blipFill rotWithShape="1">
          <a:blip r:embed="rId3">
            <a:extLst>
              <a:ext uri="{28A0092B-C50C-407E-A947-70E740481C1C}">
                <a14:useLocalDpi xmlns:a14="http://schemas.microsoft.com/office/drawing/2010/main" val="0"/>
              </a:ext>
            </a:extLst>
          </a:blip>
          <a:srcRect l="60710" t="59646" r="20301" b="7893"/>
          <a:stretch/>
        </p:blipFill>
        <p:spPr bwMode="auto">
          <a:xfrm>
            <a:off x="155575" y="1142999"/>
            <a:ext cx="4035425" cy="4486275"/>
          </a:xfrm>
          <a:prstGeom prst="rect">
            <a:avLst/>
          </a:prstGeom>
          <a:ln>
            <a:solidFill>
              <a:schemeClr val="accent1"/>
            </a:solidFill>
          </a:ln>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l="60424" t="62473" r="20318" b="4538"/>
          <a:stretch/>
        </p:blipFill>
        <p:spPr bwMode="auto">
          <a:xfrm>
            <a:off x="4191000" y="1143000"/>
            <a:ext cx="4191000" cy="4486274"/>
          </a:xfrm>
          <a:prstGeom prst="rect">
            <a:avLst/>
          </a:prstGeom>
          <a:ln>
            <a:solidFill>
              <a:schemeClr val="accent1"/>
            </a:solidFill>
          </a:ln>
          <a:extLst>
            <a:ext uri="{53640926-AAD7-44D8-BBD7-CCE9431645EC}">
              <a14:shadowObscured xmlns:a14="http://schemas.microsoft.com/office/drawing/2010/main"/>
            </a:ext>
          </a:extLst>
        </p:spPr>
      </p:pic>
      <p:sp>
        <p:nvSpPr>
          <p:cNvPr id="9" name="Subtitle 2"/>
          <p:cNvSpPr txBox="1">
            <a:spLocks/>
          </p:cNvSpPr>
          <p:nvPr/>
        </p:nvSpPr>
        <p:spPr>
          <a:xfrm>
            <a:off x="7315200" y="5629274"/>
            <a:ext cx="1066800" cy="304800"/>
          </a:xfrm>
          <a:prstGeom prst="rect">
            <a:avLst/>
          </a:prstGeom>
          <a:ln>
            <a:solidFill>
              <a:schemeClr val="accent1"/>
            </a:solidFill>
          </a:ln>
        </p:spPr>
        <p:txBody>
          <a:bodyPr vert="horz" tIns="0" rIns="45720" bIns="0" anchor="b">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r>
              <a:rPr lang="en-US" sz="1800" dirty="0" smtClean="0"/>
              <a:t>Wildfires</a:t>
            </a:r>
            <a:endParaRPr lang="en-US" sz="1800" dirty="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19</a:t>
            </a:fld>
            <a:endParaRPr kumimoji="0" lang="en-US"/>
          </a:p>
        </p:txBody>
      </p:sp>
      <p:sp>
        <p:nvSpPr>
          <p:cNvPr id="10" name="Subtitle 2"/>
          <p:cNvSpPr txBox="1">
            <a:spLocks/>
          </p:cNvSpPr>
          <p:nvPr/>
        </p:nvSpPr>
        <p:spPr>
          <a:xfrm>
            <a:off x="3771900" y="5434010"/>
            <a:ext cx="838200" cy="195263"/>
          </a:xfrm>
          <a:prstGeom prst="rect">
            <a:avLst/>
          </a:prstGeom>
          <a:solidFill>
            <a:schemeClr val="tx1"/>
          </a:solidFill>
          <a:ln>
            <a:solidFill>
              <a:schemeClr val="accent1"/>
            </a:solidFill>
          </a:ln>
        </p:spPr>
        <p:txBody>
          <a:bodyPr vert="horz" tIns="0" rIns="45720" bIns="0" anchor="b">
            <a:normAutofit lnSpcReduction="10000"/>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sz="1400" dirty="0" smtClean="0">
                <a:solidFill>
                  <a:schemeClr val="bg1"/>
                </a:solidFill>
              </a:rPr>
              <a:t>Hours</a:t>
            </a:r>
            <a:endParaRPr lang="en-US" sz="1400" dirty="0">
              <a:solidFill>
                <a:schemeClr val="bg1"/>
              </a:solidFill>
            </a:endParaRPr>
          </a:p>
        </p:txBody>
      </p:sp>
      <p:cxnSp>
        <p:nvCxnSpPr>
          <p:cNvPr id="14" name="Straight Connector 13"/>
          <p:cNvCxnSpPr/>
          <p:nvPr/>
        </p:nvCxnSpPr>
        <p:spPr>
          <a:xfrm>
            <a:off x="1274445" y="5214937"/>
            <a:ext cx="0" cy="21907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20040" y="5214937"/>
            <a:ext cx="0" cy="21907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209800" y="5214937"/>
            <a:ext cx="0" cy="21907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172968" y="5214937"/>
            <a:ext cx="0" cy="21907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04104" y="5214937"/>
            <a:ext cx="0" cy="21907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64224" y="5214937"/>
            <a:ext cx="0" cy="21907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342632" y="5214937"/>
            <a:ext cx="0" cy="21907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55575" y="5434011"/>
            <a:ext cx="7616825" cy="246221"/>
          </a:xfrm>
          <a:prstGeom prst="rect">
            <a:avLst/>
          </a:prstGeom>
          <a:noFill/>
        </p:spPr>
        <p:txBody>
          <a:bodyPr wrap="square" rtlCol="0">
            <a:spAutoFit/>
          </a:bodyPr>
          <a:lstStyle/>
          <a:p>
            <a:r>
              <a:rPr lang="en-US" sz="1000" dirty="0" smtClean="0">
                <a:solidFill>
                  <a:schemeClr val="bg1"/>
                </a:solidFill>
              </a:rPr>
              <a:t> 0	  5                      10                      15                                                        5                       10                      15</a:t>
            </a:r>
            <a:endParaRPr lang="en-US" sz="1000" dirty="0">
              <a:solidFill>
                <a:schemeClr val="bg1"/>
              </a:solidFill>
            </a:endParaRPr>
          </a:p>
        </p:txBody>
      </p:sp>
    </p:spTree>
    <p:extLst>
      <p:ext uri="{BB962C8B-B14F-4D97-AF65-F5344CB8AC3E}">
        <p14:creationId xmlns:p14="http://schemas.microsoft.com/office/powerpoint/2010/main" val="2425115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2743200" cy="838200"/>
          </a:xfrm>
        </p:spPr>
        <p:txBody>
          <a:bodyPr>
            <a:normAutofit/>
          </a:bodyPr>
          <a:lstStyle/>
          <a:p>
            <a:pPr algn="l"/>
            <a:r>
              <a:rPr lang="en-US" dirty="0" smtClean="0"/>
              <a:t>outline</a:t>
            </a:r>
            <a:endParaRPr lang="en-US" dirty="0"/>
          </a:p>
        </p:txBody>
      </p:sp>
      <p:sp>
        <p:nvSpPr>
          <p:cNvPr id="3" name="Subtitle 2"/>
          <p:cNvSpPr>
            <a:spLocks noGrp="1"/>
          </p:cNvSpPr>
          <p:nvPr>
            <p:ph type="subTitle" idx="1"/>
          </p:nvPr>
        </p:nvSpPr>
        <p:spPr>
          <a:xfrm>
            <a:off x="914400" y="1066800"/>
            <a:ext cx="6553200" cy="5486400"/>
          </a:xfrm>
        </p:spPr>
        <p:txBody>
          <a:bodyPr anchor="t">
            <a:normAutofit fontScale="92500" lnSpcReduction="10000"/>
          </a:bodyPr>
          <a:lstStyle/>
          <a:p>
            <a:pPr marL="342900" indent="-342900" algn="l">
              <a:buClr>
                <a:schemeClr val="tx2">
                  <a:lumMod val="10000"/>
                </a:schemeClr>
              </a:buClr>
              <a:buFont typeface="Wingdings" panose="05000000000000000000" pitchFamily="2" charset="2"/>
              <a:buChar char="v"/>
            </a:pPr>
            <a:r>
              <a:rPr lang="en-US" dirty="0" smtClean="0"/>
              <a:t>Introduction</a:t>
            </a:r>
          </a:p>
          <a:p>
            <a:pPr marL="800100" lvl="1" indent="-342900" algn="l">
              <a:buClr>
                <a:schemeClr val="tx2">
                  <a:lumMod val="10000"/>
                </a:schemeClr>
              </a:buClr>
              <a:buFont typeface="Wingdings" panose="05000000000000000000" pitchFamily="2" charset="2"/>
              <a:buChar char="v"/>
            </a:pPr>
            <a:r>
              <a:rPr lang="en-US" sz="1800" dirty="0" smtClean="0"/>
              <a:t>Motivation</a:t>
            </a:r>
          </a:p>
          <a:p>
            <a:pPr marL="800100" lvl="1" indent="-342900" algn="l">
              <a:buClr>
                <a:schemeClr val="tx2">
                  <a:lumMod val="10000"/>
                </a:schemeClr>
              </a:buClr>
              <a:buFont typeface="Wingdings" panose="05000000000000000000" pitchFamily="2" charset="2"/>
              <a:buChar char="v"/>
            </a:pPr>
            <a:r>
              <a:rPr lang="en-US" sz="1800" dirty="0" smtClean="0"/>
              <a:t>Objectives</a:t>
            </a:r>
          </a:p>
          <a:p>
            <a:pPr marL="800100" lvl="1" indent="-342900" algn="l">
              <a:buClr>
                <a:schemeClr val="tx2">
                  <a:lumMod val="10000"/>
                </a:schemeClr>
              </a:buClr>
              <a:buFont typeface="Wingdings" panose="05000000000000000000" pitchFamily="2" charset="2"/>
              <a:buChar char="v"/>
            </a:pPr>
            <a:r>
              <a:rPr lang="en-US" sz="1800" dirty="0" smtClean="0"/>
              <a:t>What are Spot Forecasts?</a:t>
            </a:r>
          </a:p>
          <a:p>
            <a:pPr marL="342900" indent="-342900" algn="l">
              <a:buClr>
                <a:schemeClr val="tx2">
                  <a:lumMod val="10000"/>
                </a:schemeClr>
              </a:buClr>
              <a:buFont typeface="Wingdings" panose="05000000000000000000" pitchFamily="2" charset="2"/>
              <a:buChar char="v"/>
            </a:pPr>
            <a:r>
              <a:rPr lang="en-US" dirty="0" smtClean="0"/>
              <a:t>How Do We Verify Spot Forecasts?</a:t>
            </a:r>
          </a:p>
          <a:p>
            <a:pPr marL="800100" lvl="1" indent="-342900" algn="l">
              <a:buClr>
                <a:schemeClr val="tx2">
                  <a:lumMod val="10000"/>
                </a:schemeClr>
              </a:buClr>
              <a:buFont typeface="Wingdings" panose="05000000000000000000" pitchFamily="2" charset="2"/>
              <a:buChar char="v"/>
            </a:pPr>
            <a:r>
              <a:rPr lang="en-US" sz="1800" dirty="0" smtClean="0"/>
              <a:t>Surface Observations</a:t>
            </a:r>
          </a:p>
          <a:p>
            <a:pPr marL="800100" lvl="1" indent="-342900" algn="l">
              <a:buClr>
                <a:schemeClr val="tx2">
                  <a:lumMod val="10000"/>
                </a:schemeClr>
              </a:buClr>
              <a:buFont typeface="Wingdings" panose="05000000000000000000" pitchFamily="2" charset="2"/>
              <a:buChar char="v"/>
            </a:pPr>
            <a:r>
              <a:rPr lang="en-US" sz="1800" dirty="0" smtClean="0"/>
              <a:t>Text Parsing</a:t>
            </a:r>
          </a:p>
          <a:p>
            <a:pPr marL="800100" lvl="1" indent="-342900" algn="l">
              <a:buClr>
                <a:schemeClr val="tx2">
                  <a:lumMod val="10000"/>
                </a:schemeClr>
              </a:buClr>
              <a:buFont typeface="Wingdings" panose="05000000000000000000" pitchFamily="2" charset="2"/>
              <a:buChar char="v"/>
            </a:pPr>
            <a:r>
              <a:rPr lang="en-US" sz="1800" dirty="0" smtClean="0"/>
              <a:t>Visualizing Forecasts and Verifying Data</a:t>
            </a:r>
          </a:p>
          <a:p>
            <a:pPr marL="800100" lvl="1" indent="-342900" algn="l">
              <a:buClr>
                <a:schemeClr val="tx2">
                  <a:lumMod val="10000"/>
                </a:schemeClr>
              </a:buClr>
              <a:buFont typeface="Wingdings" panose="05000000000000000000" pitchFamily="2" charset="2"/>
              <a:buChar char="v"/>
            </a:pPr>
            <a:r>
              <a:rPr lang="en-US" sz="1800" dirty="0" smtClean="0"/>
              <a:t>Giving the User Control</a:t>
            </a:r>
          </a:p>
          <a:p>
            <a:pPr marL="342900" indent="-342900" algn="l">
              <a:buClr>
                <a:schemeClr val="tx2">
                  <a:lumMod val="10000"/>
                </a:schemeClr>
              </a:buClr>
              <a:buFont typeface="Wingdings" panose="05000000000000000000" pitchFamily="2" charset="2"/>
              <a:buChar char="v"/>
            </a:pPr>
            <a:r>
              <a:rPr lang="en-US" dirty="0" smtClean="0"/>
              <a:t>Box Creek Prescribed Burn Escape Case Study</a:t>
            </a:r>
          </a:p>
          <a:p>
            <a:pPr marL="342900" indent="-342900" algn="l">
              <a:buClr>
                <a:schemeClr val="tx2">
                  <a:lumMod val="10000"/>
                </a:schemeClr>
              </a:buClr>
              <a:buFont typeface="Wingdings" panose="05000000000000000000" pitchFamily="2" charset="2"/>
              <a:buChar char="v"/>
            </a:pPr>
            <a:r>
              <a:rPr lang="en-US" dirty="0" smtClean="0"/>
              <a:t>Eureka (EKA) Weather Forecast Office Case Study</a:t>
            </a:r>
          </a:p>
          <a:p>
            <a:pPr marL="342900" indent="-342900" algn="l">
              <a:buClr>
                <a:schemeClr val="tx2">
                  <a:lumMod val="10000"/>
                </a:schemeClr>
              </a:buClr>
              <a:buFont typeface="Wingdings" panose="05000000000000000000" pitchFamily="2" charset="2"/>
              <a:buChar char="v"/>
            </a:pPr>
            <a:r>
              <a:rPr lang="en-US" dirty="0" smtClean="0"/>
              <a:t>All Forecast Offices</a:t>
            </a:r>
          </a:p>
          <a:p>
            <a:pPr marL="800100" lvl="1" indent="-342900" algn="l">
              <a:buClr>
                <a:schemeClr val="tx2">
                  <a:lumMod val="10000"/>
                </a:schemeClr>
              </a:buClr>
              <a:buFont typeface="Wingdings" panose="05000000000000000000" pitchFamily="2" charset="2"/>
              <a:buChar char="v"/>
            </a:pPr>
            <a:r>
              <a:rPr lang="en-US" sz="1800" dirty="0" smtClean="0"/>
              <a:t>Prescribed Burns</a:t>
            </a:r>
          </a:p>
          <a:p>
            <a:pPr marL="800100" lvl="1" indent="-342900" algn="l">
              <a:buClr>
                <a:schemeClr val="tx2">
                  <a:lumMod val="10000"/>
                </a:schemeClr>
              </a:buClr>
              <a:buFont typeface="Wingdings" panose="05000000000000000000" pitchFamily="2" charset="2"/>
              <a:buChar char="v"/>
            </a:pPr>
            <a:r>
              <a:rPr lang="en-US" sz="1800" dirty="0" smtClean="0"/>
              <a:t>Wildfires</a:t>
            </a:r>
          </a:p>
          <a:p>
            <a:pPr marL="342900" indent="-342900" algn="l">
              <a:buClr>
                <a:schemeClr val="tx2">
                  <a:lumMod val="10000"/>
                </a:schemeClr>
              </a:buClr>
              <a:buFont typeface="Wingdings" panose="05000000000000000000" pitchFamily="2" charset="2"/>
              <a:buChar char="v"/>
            </a:pPr>
            <a:r>
              <a:rPr lang="en-US" dirty="0" smtClean="0"/>
              <a:t>Conclusion</a:t>
            </a:r>
          </a:p>
          <a:p>
            <a:pPr marL="800100" lvl="1" indent="-342900" algn="l">
              <a:buClr>
                <a:schemeClr val="tx2">
                  <a:lumMod val="10000"/>
                </a:schemeClr>
              </a:buClr>
              <a:buFont typeface="Wingdings" panose="05000000000000000000" pitchFamily="2" charset="2"/>
              <a:buChar char="v"/>
            </a:pPr>
            <a:r>
              <a:rPr lang="en-US" sz="1800" dirty="0" smtClean="0"/>
              <a:t>Summary</a:t>
            </a:r>
          </a:p>
          <a:p>
            <a:pPr marL="800100" lvl="1" indent="-342900" algn="l">
              <a:buClr>
                <a:schemeClr val="tx2">
                  <a:lumMod val="10000"/>
                </a:schemeClr>
              </a:buClr>
              <a:buFont typeface="Wingdings" panose="05000000000000000000" pitchFamily="2" charset="2"/>
              <a:buChar char="v"/>
            </a:pPr>
            <a:r>
              <a:rPr lang="en-US" sz="1800" dirty="0" smtClean="0"/>
              <a:t>Recommendations</a:t>
            </a:r>
          </a:p>
          <a:p>
            <a:pPr marL="800100" lvl="1" indent="-342900" algn="l">
              <a:buClr>
                <a:schemeClr val="tx2">
                  <a:lumMod val="10000"/>
                </a:schemeClr>
              </a:buClr>
              <a:buFont typeface="Wingdings" panose="05000000000000000000" pitchFamily="2" charset="2"/>
              <a:buChar char="v"/>
            </a:pPr>
            <a:r>
              <a:rPr lang="en-US" sz="1800" dirty="0" smtClean="0"/>
              <a:t>The Transition to Operations</a:t>
            </a: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2</a:t>
            </a:fld>
            <a:endParaRPr kumimoji="0" lang="en-US" dirty="0"/>
          </a:p>
        </p:txBody>
      </p:sp>
    </p:spTree>
    <p:extLst>
      <p:ext uri="{BB962C8B-B14F-4D97-AF65-F5344CB8AC3E}">
        <p14:creationId xmlns:p14="http://schemas.microsoft.com/office/powerpoint/2010/main" val="657695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5334000" cy="990600"/>
          </a:xfrm>
        </p:spPr>
        <p:txBody>
          <a:bodyPr>
            <a:normAutofit/>
          </a:bodyPr>
          <a:lstStyle/>
          <a:p>
            <a:pPr algn="l"/>
            <a:r>
              <a:rPr lang="en-US" dirty="0" smtClean="0"/>
              <a:t>NDFD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55575" y="1143000"/>
            <a:ext cx="7391400" cy="2286000"/>
          </a:xfrm>
          <a:prstGeom prst="rect">
            <a:avLst/>
          </a:prstGeom>
          <a:ln>
            <a:no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The National Digital Forecast Database (NDFD) contains gridded forecasts issued by Weather Forecast Offices (</a:t>
            </a:r>
            <a:r>
              <a:rPr lang="en-US" dirty="0" err="1" smtClean="0"/>
              <a:t>Glahn</a:t>
            </a:r>
            <a:r>
              <a:rPr lang="en-US" dirty="0" smtClean="0"/>
              <a:t> and Ruth 2003)</a:t>
            </a:r>
          </a:p>
          <a:p>
            <a:pPr marL="800100" lvl="1" indent="-342900" algn="l">
              <a:buClr>
                <a:schemeClr val="tx2">
                  <a:lumMod val="10000"/>
                </a:schemeClr>
              </a:buClr>
              <a:buFont typeface="Wingdings" panose="05000000000000000000" pitchFamily="2" charset="2"/>
              <a:buChar char="v"/>
            </a:pPr>
            <a:r>
              <a:rPr lang="en-US" sz="1800" dirty="0" smtClean="0"/>
              <a:t>Forecasts are updated on a regular basis throughout the day</a:t>
            </a:r>
          </a:p>
          <a:p>
            <a:pPr marL="800100" lvl="1" indent="-342900" algn="l">
              <a:buClr>
                <a:schemeClr val="tx2">
                  <a:lumMod val="10000"/>
                </a:schemeClr>
              </a:buClr>
              <a:buFont typeface="Wingdings" panose="05000000000000000000" pitchFamily="2" charset="2"/>
              <a:buChar char="v"/>
            </a:pPr>
            <a:r>
              <a:rPr lang="en-US" sz="1800" dirty="0" smtClean="0"/>
              <a:t>Trained forecasters take model output statistics, local forecast products, and their own experience to generate gridded forecasts for the entire County Warning Area (CWA)</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20</a:t>
            </a:fld>
            <a:endParaRPr kumimoji="0" lang="en-US"/>
          </a:p>
        </p:txBody>
      </p:sp>
    </p:spTree>
    <p:extLst>
      <p:ext uri="{BB962C8B-B14F-4D97-AF65-F5344CB8AC3E}">
        <p14:creationId xmlns:p14="http://schemas.microsoft.com/office/powerpoint/2010/main" val="4227023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2743200" cy="838200"/>
          </a:xfrm>
        </p:spPr>
        <p:txBody>
          <a:bodyPr>
            <a:normAutofit/>
          </a:bodyPr>
          <a:lstStyle/>
          <a:p>
            <a:pPr algn="l"/>
            <a:r>
              <a:rPr lang="en-US" dirty="0" smtClean="0"/>
              <a:t>outline</a:t>
            </a:r>
            <a:endParaRPr lang="en-US" dirty="0"/>
          </a:p>
        </p:txBody>
      </p:sp>
      <p:sp>
        <p:nvSpPr>
          <p:cNvPr id="3" name="Subtitle 2"/>
          <p:cNvSpPr>
            <a:spLocks noGrp="1"/>
          </p:cNvSpPr>
          <p:nvPr>
            <p:ph type="subTitle" idx="1"/>
          </p:nvPr>
        </p:nvSpPr>
        <p:spPr>
          <a:xfrm>
            <a:off x="914400" y="1066800"/>
            <a:ext cx="6553200" cy="5486400"/>
          </a:xfrm>
        </p:spPr>
        <p:txBody>
          <a:bodyPr anchor="t">
            <a:normAutofit fontScale="92500" lnSpcReduction="10000"/>
          </a:bodyPr>
          <a:lstStyle/>
          <a:p>
            <a:pPr marL="342900" indent="-342900" algn="l">
              <a:buClr>
                <a:schemeClr val="tx2">
                  <a:lumMod val="10000"/>
                </a:schemeClr>
              </a:buClr>
              <a:buFont typeface="Wingdings" panose="05000000000000000000" pitchFamily="2" charset="2"/>
              <a:buChar char="v"/>
            </a:pPr>
            <a:r>
              <a:rPr lang="en-US" dirty="0" smtClean="0"/>
              <a:t>Introduction</a:t>
            </a:r>
          </a:p>
          <a:p>
            <a:pPr marL="800100" lvl="1" indent="-342900" algn="l">
              <a:buClr>
                <a:schemeClr val="tx2">
                  <a:lumMod val="10000"/>
                </a:schemeClr>
              </a:buClr>
              <a:buFont typeface="Wingdings" panose="05000000000000000000" pitchFamily="2" charset="2"/>
              <a:buChar char="v"/>
            </a:pPr>
            <a:r>
              <a:rPr lang="en-US" sz="1800" dirty="0" smtClean="0"/>
              <a:t>Motivation</a:t>
            </a:r>
          </a:p>
          <a:p>
            <a:pPr marL="800100" lvl="1" indent="-342900" algn="l">
              <a:buClr>
                <a:schemeClr val="tx2">
                  <a:lumMod val="10000"/>
                </a:schemeClr>
              </a:buClr>
              <a:buFont typeface="Wingdings" panose="05000000000000000000" pitchFamily="2" charset="2"/>
              <a:buChar char="v"/>
            </a:pPr>
            <a:r>
              <a:rPr lang="en-US" sz="1800" dirty="0" smtClean="0"/>
              <a:t>Objectives</a:t>
            </a:r>
          </a:p>
          <a:p>
            <a:pPr marL="800100" lvl="1" indent="-342900" algn="l">
              <a:buClr>
                <a:schemeClr val="tx2">
                  <a:lumMod val="10000"/>
                </a:schemeClr>
              </a:buClr>
              <a:buFont typeface="Wingdings" panose="05000000000000000000" pitchFamily="2" charset="2"/>
              <a:buChar char="v"/>
            </a:pPr>
            <a:r>
              <a:rPr lang="en-US" sz="1800" dirty="0" smtClean="0"/>
              <a:t>What are Spot Forecasts?</a:t>
            </a:r>
          </a:p>
          <a:p>
            <a:pPr marL="342900" indent="-342900" algn="l">
              <a:buClr>
                <a:schemeClr val="tx2">
                  <a:lumMod val="10000"/>
                </a:schemeClr>
              </a:buClr>
              <a:buFont typeface="Wingdings" panose="05000000000000000000" pitchFamily="2" charset="2"/>
              <a:buChar char="v"/>
            </a:pPr>
            <a:r>
              <a:rPr lang="en-US" dirty="0" smtClean="0">
                <a:solidFill>
                  <a:srgbClr val="FFFF00"/>
                </a:solidFill>
              </a:rPr>
              <a:t>How Do We Verify Spot Forecasts?</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Surface Observations </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Text Parsing</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Visualizing Forecasts and Verifying Data</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Giving the User Control</a:t>
            </a:r>
          </a:p>
          <a:p>
            <a:pPr marL="342900" indent="-342900" algn="l">
              <a:buClr>
                <a:schemeClr val="tx2">
                  <a:lumMod val="10000"/>
                </a:schemeClr>
              </a:buClr>
              <a:buFont typeface="Wingdings" panose="05000000000000000000" pitchFamily="2" charset="2"/>
              <a:buChar char="v"/>
            </a:pPr>
            <a:r>
              <a:rPr lang="en-US" dirty="0" smtClean="0"/>
              <a:t>Box Creek Prescribed Burn Escape Case Study</a:t>
            </a:r>
          </a:p>
          <a:p>
            <a:pPr marL="342900" indent="-342900" algn="l">
              <a:buClr>
                <a:schemeClr val="tx2">
                  <a:lumMod val="10000"/>
                </a:schemeClr>
              </a:buClr>
              <a:buFont typeface="Wingdings" panose="05000000000000000000" pitchFamily="2" charset="2"/>
              <a:buChar char="v"/>
            </a:pPr>
            <a:r>
              <a:rPr lang="en-US" dirty="0" smtClean="0"/>
              <a:t>Eureka (EKA) Weather Forecast Office Case Study</a:t>
            </a:r>
          </a:p>
          <a:p>
            <a:pPr marL="342900" indent="-342900" algn="l">
              <a:buClr>
                <a:schemeClr val="tx2">
                  <a:lumMod val="10000"/>
                </a:schemeClr>
              </a:buClr>
              <a:buFont typeface="Wingdings" panose="05000000000000000000" pitchFamily="2" charset="2"/>
              <a:buChar char="v"/>
            </a:pPr>
            <a:r>
              <a:rPr lang="en-US" dirty="0" smtClean="0"/>
              <a:t>All Forecast Offices</a:t>
            </a:r>
          </a:p>
          <a:p>
            <a:pPr marL="800100" lvl="1" indent="-342900" algn="l">
              <a:buClr>
                <a:schemeClr val="tx2">
                  <a:lumMod val="10000"/>
                </a:schemeClr>
              </a:buClr>
              <a:buFont typeface="Wingdings" panose="05000000000000000000" pitchFamily="2" charset="2"/>
              <a:buChar char="v"/>
            </a:pPr>
            <a:r>
              <a:rPr lang="en-US" sz="1800" dirty="0" smtClean="0"/>
              <a:t>Prescribed Burns</a:t>
            </a:r>
          </a:p>
          <a:p>
            <a:pPr marL="800100" lvl="1" indent="-342900" algn="l">
              <a:buClr>
                <a:schemeClr val="tx2">
                  <a:lumMod val="10000"/>
                </a:schemeClr>
              </a:buClr>
              <a:buFont typeface="Wingdings" panose="05000000000000000000" pitchFamily="2" charset="2"/>
              <a:buChar char="v"/>
            </a:pPr>
            <a:r>
              <a:rPr lang="en-US" sz="1800" dirty="0" smtClean="0"/>
              <a:t>Wildfires</a:t>
            </a:r>
          </a:p>
          <a:p>
            <a:pPr marL="342900" indent="-342900" algn="l">
              <a:buClr>
                <a:schemeClr val="tx2">
                  <a:lumMod val="10000"/>
                </a:schemeClr>
              </a:buClr>
              <a:buFont typeface="Wingdings" panose="05000000000000000000" pitchFamily="2" charset="2"/>
              <a:buChar char="v"/>
            </a:pPr>
            <a:r>
              <a:rPr lang="en-US" dirty="0" smtClean="0"/>
              <a:t>Conclusion</a:t>
            </a:r>
          </a:p>
          <a:p>
            <a:pPr marL="800100" lvl="1" indent="-342900" algn="l">
              <a:buClr>
                <a:schemeClr val="tx2">
                  <a:lumMod val="10000"/>
                </a:schemeClr>
              </a:buClr>
              <a:buFont typeface="Wingdings" panose="05000000000000000000" pitchFamily="2" charset="2"/>
              <a:buChar char="v"/>
            </a:pPr>
            <a:r>
              <a:rPr lang="en-US" sz="1800" dirty="0" smtClean="0"/>
              <a:t>Summary</a:t>
            </a:r>
          </a:p>
          <a:p>
            <a:pPr marL="800100" lvl="1" indent="-342900" algn="l">
              <a:buClr>
                <a:schemeClr val="tx2">
                  <a:lumMod val="10000"/>
                </a:schemeClr>
              </a:buClr>
              <a:buFont typeface="Wingdings" panose="05000000000000000000" pitchFamily="2" charset="2"/>
              <a:buChar char="v"/>
            </a:pPr>
            <a:r>
              <a:rPr lang="en-US" sz="1800" dirty="0" smtClean="0"/>
              <a:t>Recommendations</a:t>
            </a:r>
          </a:p>
          <a:p>
            <a:pPr marL="800100" lvl="1" indent="-342900" algn="l">
              <a:buClr>
                <a:schemeClr val="tx2">
                  <a:lumMod val="10000"/>
                </a:schemeClr>
              </a:buClr>
              <a:buFont typeface="Wingdings" panose="05000000000000000000" pitchFamily="2" charset="2"/>
              <a:buChar char="v"/>
            </a:pPr>
            <a:r>
              <a:rPr lang="en-US" sz="1800" dirty="0" smtClean="0"/>
              <a:t>The Transition to Operations</a:t>
            </a: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21</a:t>
            </a:fld>
            <a:endParaRPr kumimoji="0" lang="en-US"/>
          </a:p>
        </p:txBody>
      </p:sp>
    </p:spTree>
    <p:extLst>
      <p:ext uri="{BB962C8B-B14F-4D97-AF65-F5344CB8AC3E}">
        <p14:creationId xmlns:p14="http://schemas.microsoft.com/office/powerpoint/2010/main" val="3327687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477000" cy="1524000"/>
          </a:xfrm>
        </p:spPr>
        <p:txBody>
          <a:bodyPr>
            <a:normAutofit fontScale="90000"/>
          </a:bodyPr>
          <a:lstStyle/>
          <a:p>
            <a:pPr algn="l"/>
            <a:r>
              <a:rPr lang="en-US" dirty="0" smtClean="0"/>
              <a:t>Verifying Datasets</a:t>
            </a:r>
            <a:br>
              <a:rPr lang="en-US" dirty="0" smtClean="0"/>
            </a:br>
            <a:r>
              <a:rPr lang="en-US" dirty="0"/>
              <a:t> </a:t>
            </a:r>
            <a:r>
              <a:rPr lang="en-US" dirty="0" smtClean="0"/>
              <a:t>- Surface Observations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File:2008-07-01 Elko ASOS viewed from the south cropp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14475"/>
            <a:ext cx="4443933" cy="33051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80617" y="4819651"/>
            <a:ext cx="3559116" cy="369332"/>
          </a:xfrm>
          <a:prstGeom prst="rect">
            <a:avLst/>
          </a:prstGeom>
          <a:noFill/>
          <a:ln>
            <a:solidFill>
              <a:schemeClr val="accent1"/>
            </a:solidFill>
          </a:ln>
        </p:spPr>
        <p:txBody>
          <a:bodyPr wrap="none" rtlCol="0">
            <a:spAutoFit/>
          </a:bodyPr>
          <a:lstStyle/>
          <a:p>
            <a:r>
              <a:rPr lang="en-US" dirty="0" smtClean="0"/>
              <a:t>Elko ASOS (Wikimedia Commons)</a:t>
            </a:r>
            <a:endParaRPr lang="en-US" dirty="0"/>
          </a:p>
        </p:txBody>
      </p:sp>
      <p:pic>
        <p:nvPicPr>
          <p:cNvPr id="1028" name="Picture 4" descr="File:Ruby Lake Remote Automated Weather Station (RAWS) at Ruby Lake National Wildlife Refuge, Elko County, Nevad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4" y="1514474"/>
            <a:ext cx="3349625" cy="4466167"/>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55574" y="5980641"/>
            <a:ext cx="4165307" cy="369332"/>
          </a:xfrm>
          <a:prstGeom prst="rect">
            <a:avLst/>
          </a:prstGeom>
          <a:noFill/>
          <a:ln>
            <a:solidFill>
              <a:schemeClr val="accent1"/>
            </a:solidFill>
          </a:ln>
        </p:spPr>
        <p:txBody>
          <a:bodyPr wrap="none" rtlCol="0">
            <a:spAutoFit/>
          </a:bodyPr>
          <a:lstStyle/>
          <a:p>
            <a:r>
              <a:rPr lang="en-US" dirty="0" smtClean="0"/>
              <a:t>Ruby Lake RAWS(Wikimedia Commons)</a:t>
            </a:r>
            <a:endParaRPr lang="en-US" dirty="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22</a:t>
            </a:fld>
            <a:endParaRPr kumimoji="0" lang="en-US"/>
          </a:p>
        </p:txBody>
      </p:sp>
    </p:spTree>
    <p:extLst>
      <p:ext uri="{BB962C8B-B14F-4D97-AF65-F5344CB8AC3E}">
        <p14:creationId xmlns:p14="http://schemas.microsoft.com/office/powerpoint/2010/main" val="436994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477000" cy="1524000"/>
          </a:xfrm>
        </p:spPr>
        <p:txBody>
          <a:bodyPr>
            <a:normAutofit fontScale="90000"/>
          </a:bodyPr>
          <a:lstStyle/>
          <a:p>
            <a:pPr algn="l"/>
            <a:r>
              <a:rPr lang="en-US" dirty="0" smtClean="0"/>
              <a:t>Verifying Datasets</a:t>
            </a:r>
            <a:br>
              <a:rPr lang="en-US" dirty="0" smtClean="0"/>
            </a:br>
            <a:r>
              <a:rPr lang="en-US" dirty="0"/>
              <a:t> </a:t>
            </a:r>
            <a:r>
              <a:rPr lang="en-US" dirty="0" smtClean="0"/>
              <a:t>- Surface Observations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2471" t="14605" r="10142" b="13702"/>
          <a:stretch/>
        </p:blipFill>
        <p:spPr>
          <a:xfrm>
            <a:off x="460375" y="1551604"/>
            <a:ext cx="6540391" cy="4544395"/>
          </a:xfrm>
          <a:prstGeom prst="rect">
            <a:avLst/>
          </a:prstGeom>
          <a:ln>
            <a:solidFill>
              <a:schemeClr val="accent1"/>
            </a:solidFill>
          </a:ln>
        </p:spPr>
      </p:pic>
      <p:sp>
        <p:nvSpPr>
          <p:cNvPr id="10" name="TextBox 9"/>
          <p:cNvSpPr txBox="1"/>
          <p:nvPr/>
        </p:nvSpPr>
        <p:spPr>
          <a:xfrm>
            <a:off x="7000766" y="1551604"/>
            <a:ext cx="1990432" cy="1200329"/>
          </a:xfrm>
          <a:prstGeom prst="rect">
            <a:avLst/>
          </a:prstGeom>
          <a:noFill/>
          <a:ln>
            <a:solidFill>
              <a:schemeClr val="accent1"/>
            </a:solidFill>
          </a:ln>
        </p:spPr>
        <p:txBody>
          <a:bodyPr wrap="square" rtlCol="0">
            <a:spAutoFit/>
          </a:bodyPr>
          <a:lstStyle/>
          <a:p>
            <a:r>
              <a:rPr lang="en-US" dirty="0" smtClean="0"/>
              <a:t>All Currently Active Stations in NWS/FAA and RAWS Networks</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23</a:t>
            </a:fld>
            <a:endParaRPr kumimoji="0" lang="en-US"/>
          </a:p>
        </p:txBody>
      </p:sp>
    </p:spTree>
    <p:extLst>
      <p:ext uri="{BB962C8B-B14F-4D97-AF65-F5344CB8AC3E}">
        <p14:creationId xmlns:p14="http://schemas.microsoft.com/office/powerpoint/2010/main" val="2202825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038600" cy="1371600"/>
          </a:xfrm>
        </p:spPr>
        <p:txBody>
          <a:bodyPr>
            <a:normAutofit fontScale="90000"/>
          </a:bodyPr>
          <a:lstStyle/>
          <a:p>
            <a:pPr algn="l"/>
            <a:r>
              <a:rPr lang="en-US" dirty="0" smtClean="0"/>
              <a:t>Parsing a Spot Forecast</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3" descr="C:\Users\Lappy III\Downloads\JustFcst.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val="0"/>
              </a:ext>
            </a:extLst>
          </a:blip>
          <a:srcRect/>
          <a:stretch>
            <a:fillRect/>
          </a:stretch>
        </p:blipFill>
        <p:spPr bwMode="auto">
          <a:xfrm>
            <a:off x="3352800" y="1066800"/>
            <a:ext cx="4298462" cy="5029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Subtitle 2"/>
          <p:cNvSpPr txBox="1">
            <a:spLocks/>
          </p:cNvSpPr>
          <p:nvPr/>
        </p:nvSpPr>
        <p:spPr>
          <a:xfrm>
            <a:off x="631824" y="1524000"/>
            <a:ext cx="2720976" cy="12954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r>
              <a:rPr lang="en-US" dirty="0" smtClean="0"/>
              <a:t>A Natural Language Problem – Interpreting the Intentions of the Forecaster </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24</a:t>
            </a:fld>
            <a:endParaRPr kumimoji="0" lang="en-US"/>
          </a:p>
        </p:txBody>
      </p:sp>
    </p:spTree>
    <p:extLst>
      <p:ext uri="{BB962C8B-B14F-4D97-AF65-F5344CB8AC3E}">
        <p14:creationId xmlns:p14="http://schemas.microsoft.com/office/powerpoint/2010/main" val="679225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038600" cy="1371600"/>
          </a:xfrm>
        </p:spPr>
        <p:txBody>
          <a:bodyPr>
            <a:normAutofit fontScale="90000"/>
          </a:bodyPr>
          <a:lstStyle/>
          <a:p>
            <a:pPr algn="l"/>
            <a:r>
              <a:rPr lang="en-US" dirty="0" smtClean="0"/>
              <a:t>Parsing a Spot Forecast</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3" descr="C:\Users\Lappy III\Downloads\JustFcst.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val="0"/>
              </a:ext>
            </a:extLst>
          </a:blip>
          <a:srcRect/>
          <a:stretch>
            <a:fillRect/>
          </a:stretch>
        </p:blipFill>
        <p:spPr bwMode="auto">
          <a:xfrm>
            <a:off x="3352800" y="1066800"/>
            <a:ext cx="4298462" cy="5029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Subtitle 2"/>
          <p:cNvSpPr txBox="1">
            <a:spLocks/>
          </p:cNvSpPr>
          <p:nvPr/>
        </p:nvSpPr>
        <p:spPr>
          <a:xfrm>
            <a:off x="631824" y="1518058"/>
            <a:ext cx="2720976" cy="1301342"/>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r>
              <a:rPr lang="en-US" dirty="0" smtClean="0"/>
              <a:t>A Natural Language Problem – Interpreting the Intentions of the Forecaster </a:t>
            </a:r>
            <a:endParaRPr lang="en-US" dirty="0"/>
          </a:p>
        </p:txBody>
      </p:sp>
      <p:sp>
        <p:nvSpPr>
          <p:cNvPr id="3" name="Rectangle 2"/>
          <p:cNvSpPr/>
          <p:nvPr/>
        </p:nvSpPr>
        <p:spPr>
          <a:xfrm>
            <a:off x="3429000" y="3352800"/>
            <a:ext cx="1752600" cy="2286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descr="C:\Users\Lappy III\Downloads\JustFcst.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val="0"/>
              </a:ext>
            </a:extLst>
          </a:blip>
          <a:srcRect l="2136" t="45833" r="54211" b="50190"/>
          <a:stretch/>
        </p:blipFill>
        <p:spPr bwMode="auto">
          <a:xfrm>
            <a:off x="4572000" y="2743200"/>
            <a:ext cx="3395436" cy="3619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Line Callout 1 3"/>
          <p:cNvSpPr/>
          <p:nvPr/>
        </p:nvSpPr>
        <p:spPr>
          <a:xfrm>
            <a:off x="4572000" y="2743200"/>
            <a:ext cx="3395436" cy="361951"/>
          </a:xfrm>
          <a:prstGeom prst="borderCallout1">
            <a:avLst>
              <a:gd name="adj1" fmla="val 60855"/>
              <a:gd name="adj2" fmla="val -198"/>
              <a:gd name="adj3" fmla="val 167763"/>
              <a:gd name="adj4" fmla="val -10841"/>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25</a:t>
            </a:fld>
            <a:endParaRPr kumimoji="0" lang="en-US"/>
          </a:p>
        </p:txBody>
      </p:sp>
    </p:spTree>
    <p:extLst>
      <p:ext uri="{BB962C8B-B14F-4D97-AF65-F5344CB8AC3E}">
        <p14:creationId xmlns:p14="http://schemas.microsoft.com/office/powerpoint/2010/main" val="640490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038600" cy="1371600"/>
          </a:xfrm>
        </p:spPr>
        <p:txBody>
          <a:bodyPr>
            <a:normAutofit fontScale="90000"/>
          </a:bodyPr>
          <a:lstStyle/>
          <a:p>
            <a:pPr algn="l"/>
            <a:r>
              <a:rPr lang="en-US" dirty="0" smtClean="0"/>
              <a:t>Parsing a Spot Forecast</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3" descr="C:\Users\Lappy III\Downloads\JustFcst.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val="0"/>
              </a:ext>
            </a:extLst>
          </a:blip>
          <a:srcRect/>
          <a:stretch>
            <a:fillRect/>
          </a:stretch>
        </p:blipFill>
        <p:spPr bwMode="auto">
          <a:xfrm>
            <a:off x="3352800" y="1066800"/>
            <a:ext cx="4298462" cy="5029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Subtitle 2"/>
          <p:cNvSpPr txBox="1">
            <a:spLocks/>
          </p:cNvSpPr>
          <p:nvPr/>
        </p:nvSpPr>
        <p:spPr>
          <a:xfrm>
            <a:off x="631824" y="1528702"/>
            <a:ext cx="2720976" cy="1247775"/>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r>
              <a:rPr lang="en-US" dirty="0" smtClean="0"/>
              <a:t>A Natural Language Problem – Interpreting the Intentions of the Forecaster </a:t>
            </a:r>
            <a:endParaRPr lang="en-US" dirty="0"/>
          </a:p>
        </p:txBody>
      </p:sp>
      <p:sp>
        <p:nvSpPr>
          <p:cNvPr id="3" name="Rectangle 2"/>
          <p:cNvSpPr/>
          <p:nvPr/>
        </p:nvSpPr>
        <p:spPr>
          <a:xfrm>
            <a:off x="3429000" y="3352800"/>
            <a:ext cx="1752600" cy="2286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descr="C:\Users\Lappy III\Downloads\JustFcst.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val="0"/>
              </a:ext>
            </a:extLst>
          </a:blip>
          <a:srcRect l="2136" t="45833" r="54211" b="50190"/>
          <a:stretch/>
        </p:blipFill>
        <p:spPr bwMode="auto">
          <a:xfrm>
            <a:off x="4572000" y="2743200"/>
            <a:ext cx="3395436" cy="36195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Line Callout 1 3"/>
          <p:cNvSpPr/>
          <p:nvPr/>
        </p:nvSpPr>
        <p:spPr>
          <a:xfrm>
            <a:off x="4572000" y="2743199"/>
            <a:ext cx="3395436" cy="361951"/>
          </a:xfrm>
          <a:prstGeom prst="borderCallout1">
            <a:avLst>
              <a:gd name="adj1" fmla="val 60855"/>
              <a:gd name="adj2" fmla="val -198"/>
              <a:gd name="adj3" fmla="val 167763"/>
              <a:gd name="adj4" fmla="val -10841"/>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2743200"/>
            <a:ext cx="685800" cy="18097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334125" y="2924174"/>
            <a:ext cx="685800" cy="180975"/>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9" idx="0"/>
          </p:cNvCxnSpPr>
          <p:nvPr/>
        </p:nvCxnSpPr>
        <p:spPr>
          <a:xfrm flipV="1">
            <a:off x="6667500" y="2438400"/>
            <a:ext cx="133350" cy="304800"/>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4"/>
          </p:cNvCxnSpPr>
          <p:nvPr/>
        </p:nvCxnSpPr>
        <p:spPr>
          <a:xfrm>
            <a:off x="6677025" y="3105149"/>
            <a:ext cx="123825" cy="314325"/>
          </a:xfrm>
          <a:prstGeom prst="straightConnector1">
            <a:avLst/>
          </a:prstGeom>
          <a:ln w="190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800850" y="2130623"/>
            <a:ext cx="1504950" cy="307777"/>
          </a:xfrm>
          <a:prstGeom prst="rect">
            <a:avLst/>
          </a:prstGeom>
          <a:solidFill>
            <a:schemeClr val="tx1"/>
          </a:solidFill>
          <a:ln w="19050">
            <a:solidFill>
              <a:schemeClr val="accent2"/>
            </a:solidFill>
          </a:ln>
        </p:spPr>
        <p:txBody>
          <a:bodyPr wrap="square" rtlCol="0">
            <a:spAutoFit/>
          </a:bodyPr>
          <a:lstStyle/>
          <a:p>
            <a:r>
              <a:rPr lang="en-US" sz="1400" dirty="0" smtClean="0">
                <a:solidFill>
                  <a:schemeClr val="accent2"/>
                </a:solidFill>
              </a:rPr>
              <a:t>89˚F = 31.7˚C</a:t>
            </a:r>
            <a:endParaRPr lang="en-US" sz="1400" dirty="0">
              <a:solidFill>
                <a:schemeClr val="accent2"/>
              </a:solidFill>
            </a:endParaRPr>
          </a:p>
        </p:txBody>
      </p:sp>
      <p:sp>
        <p:nvSpPr>
          <p:cNvPr id="20" name="TextBox 19"/>
          <p:cNvSpPr txBox="1"/>
          <p:nvPr/>
        </p:nvSpPr>
        <p:spPr>
          <a:xfrm>
            <a:off x="6800850" y="3408460"/>
            <a:ext cx="514349" cy="307777"/>
          </a:xfrm>
          <a:prstGeom prst="rect">
            <a:avLst/>
          </a:prstGeom>
          <a:solidFill>
            <a:schemeClr val="tx1"/>
          </a:solidFill>
          <a:ln w="19050">
            <a:solidFill>
              <a:schemeClr val="accent2"/>
            </a:solidFill>
          </a:ln>
        </p:spPr>
        <p:txBody>
          <a:bodyPr wrap="square" rtlCol="0">
            <a:spAutoFit/>
          </a:bodyPr>
          <a:lstStyle/>
          <a:p>
            <a:r>
              <a:rPr lang="en-US" sz="1400" dirty="0" smtClean="0">
                <a:solidFill>
                  <a:schemeClr val="accent2"/>
                </a:solidFill>
              </a:rPr>
              <a:t>23%</a:t>
            </a:r>
            <a:endParaRPr lang="en-US" sz="1400" dirty="0">
              <a:solidFill>
                <a:schemeClr val="accent2"/>
              </a:solidFill>
            </a:endParaRPr>
          </a:p>
        </p:txBody>
      </p:sp>
      <p:sp>
        <p:nvSpPr>
          <p:cNvPr id="11" name="Slide Number Placeholder 10"/>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26</a:t>
            </a:fld>
            <a:endParaRPr kumimoji="0" lang="en-US"/>
          </a:p>
        </p:txBody>
      </p:sp>
    </p:spTree>
    <p:extLst>
      <p:ext uri="{BB962C8B-B14F-4D97-AF65-F5344CB8AC3E}">
        <p14:creationId xmlns:p14="http://schemas.microsoft.com/office/powerpoint/2010/main" val="3735262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038600" cy="1371600"/>
          </a:xfrm>
        </p:spPr>
        <p:txBody>
          <a:bodyPr>
            <a:normAutofit fontScale="90000"/>
          </a:bodyPr>
          <a:lstStyle/>
          <a:p>
            <a:pPr algn="l"/>
            <a:r>
              <a:rPr lang="en-US" dirty="0" smtClean="0"/>
              <a:t>Parsing a Spot Forecast</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3" descr="C:\Users\Lappy III\Downloads\JustFcst.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val="0"/>
              </a:ext>
            </a:extLst>
          </a:blip>
          <a:srcRect/>
          <a:stretch>
            <a:fillRect/>
          </a:stretch>
        </p:blipFill>
        <p:spPr bwMode="auto">
          <a:xfrm>
            <a:off x="3352800" y="1066800"/>
            <a:ext cx="4298462" cy="5029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Subtitle 2"/>
          <p:cNvSpPr txBox="1">
            <a:spLocks/>
          </p:cNvSpPr>
          <p:nvPr/>
        </p:nvSpPr>
        <p:spPr>
          <a:xfrm>
            <a:off x="631824" y="1524000"/>
            <a:ext cx="2720976" cy="12954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r>
              <a:rPr lang="en-US" dirty="0" smtClean="0"/>
              <a:t>A Natural Language Problem – Interpreting the Intentions of the Forecaster </a:t>
            </a:r>
            <a:endParaRPr lang="en-US" dirty="0"/>
          </a:p>
        </p:txBody>
      </p:sp>
      <p:sp>
        <p:nvSpPr>
          <p:cNvPr id="3" name="Oval 2"/>
          <p:cNvSpPr/>
          <p:nvPr/>
        </p:nvSpPr>
        <p:spPr>
          <a:xfrm>
            <a:off x="4320931" y="3476625"/>
            <a:ext cx="2362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3" idx="3"/>
          </p:cNvCxnSpPr>
          <p:nvPr/>
        </p:nvCxnSpPr>
        <p:spPr>
          <a:xfrm flipH="1">
            <a:off x="3886200" y="3801829"/>
            <a:ext cx="780667" cy="23677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3" descr="C:\Users\Lappy III\Downloads\JustFcst.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val="0"/>
              </a:ext>
            </a:extLst>
          </a:blip>
          <a:srcRect l="1994" t="50000" r="24216" b="46293"/>
          <a:stretch/>
        </p:blipFill>
        <p:spPr bwMode="auto">
          <a:xfrm>
            <a:off x="155575" y="4048125"/>
            <a:ext cx="5186159" cy="304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27</a:t>
            </a:fld>
            <a:endParaRPr kumimoji="0" lang="en-US"/>
          </a:p>
        </p:txBody>
      </p:sp>
    </p:spTree>
    <p:extLst>
      <p:ext uri="{BB962C8B-B14F-4D97-AF65-F5344CB8AC3E}">
        <p14:creationId xmlns:p14="http://schemas.microsoft.com/office/powerpoint/2010/main" val="1248127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038600" cy="1371600"/>
          </a:xfrm>
        </p:spPr>
        <p:txBody>
          <a:bodyPr>
            <a:normAutofit fontScale="90000"/>
          </a:bodyPr>
          <a:lstStyle/>
          <a:p>
            <a:pPr algn="l"/>
            <a:r>
              <a:rPr lang="en-US" dirty="0" smtClean="0"/>
              <a:t>Parsing a Spot Forecast</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3" descr="C:\Users\Lappy III\Downloads\JustFcst.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val="0"/>
              </a:ext>
            </a:extLst>
          </a:blip>
          <a:srcRect/>
          <a:stretch>
            <a:fillRect/>
          </a:stretch>
        </p:blipFill>
        <p:spPr bwMode="auto">
          <a:xfrm>
            <a:off x="3352800" y="1066800"/>
            <a:ext cx="4298462" cy="50292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Subtitle 2"/>
          <p:cNvSpPr txBox="1">
            <a:spLocks/>
          </p:cNvSpPr>
          <p:nvPr/>
        </p:nvSpPr>
        <p:spPr>
          <a:xfrm>
            <a:off x="631824" y="1524000"/>
            <a:ext cx="2720976" cy="12954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r>
              <a:rPr lang="en-US" dirty="0" smtClean="0"/>
              <a:t>A Natural Language Problem – Interpreting the Intentions of the Forecaster </a:t>
            </a:r>
            <a:endParaRPr lang="en-US" dirty="0"/>
          </a:p>
        </p:txBody>
      </p:sp>
      <p:sp>
        <p:nvSpPr>
          <p:cNvPr id="3" name="Oval 2"/>
          <p:cNvSpPr/>
          <p:nvPr/>
        </p:nvSpPr>
        <p:spPr>
          <a:xfrm>
            <a:off x="4320931" y="3476625"/>
            <a:ext cx="23622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3" idx="3"/>
          </p:cNvCxnSpPr>
          <p:nvPr/>
        </p:nvCxnSpPr>
        <p:spPr>
          <a:xfrm flipH="1">
            <a:off x="3886200" y="3801829"/>
            <a:ext cx="780667" cy="23677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3" descr="C:\Users\Lappy III\Downloads\JustFcst.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40000"/>
                    </a14:imgEffect>
                  </a14:imgLayer>
                </a14:imgProps>
              </a:ext>
              <a:ext uri="{28A0092B-C50C-407E-A947-70E740481C1C}">
                <a14:useLocalDpi xmlns:a14="http://schemas.microsoft.com/office/drawing/2010/main" val="0"/>
              </a:ext>
            </a:extLst>
          </a:blip>
          <a:srcRect l="1994" t="50000" r="24216" b="46293"/>
          <a:stretch/>
        </p:blipFill>
        <p:spPr bwMode="auto">
          <a:xfrm>
            <a:off x="155575" y="4048125"/>
            <a:ext cx="5186159" cy="3048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cxnSp>
        <p:nvCxnSpPr>
          <p:cNvPr id="11" name="Straight Arrow Connector 10"/>
          <p:cNvCxnSpPr>
            <a:stCxn id="9" idx="2"/>
          </p:cNvCxnSpPr>
          <p:nvPr/>
        </p:nvCxnSpPr>
        <p:spPr>
          <a:xfrm>
            <a:off x="2748655" y="4352925"/>
            <a:ext cx="375545" cy="295275"/>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124200" y="4629150"/>
            <a:ext cx="2667000" cy="369332"/>
          </a:xfrm>
          <a:prstGeom prst="rect">
            <a:avLst/>
          </a:prstGeom>
          <a:solidFill>
            <a:schemeClr val="tx1"/>
          </a:solidFill>
          <a:ln w="19050">
            <a:solidFill>
              <a:schemeClr val="accent2"/>
            </a:solidFill>
          </a:ln>
        </p:spPr>
        <p:txBody>
          <a:bodyPr wrap="square" rtlCol="0">
            <a:spAutoFit/>
          </a:bodyPr>
          <a:lstStyle/>
          <a:p>
            <a:r>
              <a:rPr lang="en-US" dirty="0" smtClean="0">
                <a:solidFill>
                  <a:schemeClr val="accent2"/>
                </a:solidFill>
              </a:rPr>
              <a:t>11 mi hr</a:t>
            </a:r>
            <a:r>
              <a:rPr lang="en-US" baseline="30000" dirty="0" smtClean="0">
                <a:solidFill>
                  <a:schemeClr val="accent2"/>
                </a:solidFill>
              </a:rPr>
              <a:t>-1</a:t>
            </a:r>
            <a:r>
              <a:rPr lang="en-US" dirty="0" smtClean="0">
                <a:solidFill>
                  <a:schemeClr val="accent2"/>
                </a:solidFill>
              </a:rPr>
              <a:t> = 4.9 m s</a:t>
            </a:r>
            <a:r>
              <a:rPr lang="en-US" baseline="30000" dirty="0" smtClean="0">
                <a:solidFill>
                  <a:schemeClr val="accent2"/>
                </a:solidFill>
              </a:rPr>
              <a:t>-1</a:t>
            </a:r>
            <a:r>
              <a:rPr lang="en-US" dirty="0" smtClean="0">
                <a:solidFill>
                  <a:schemeClr val="accent2"/>
                </a:solidFill>
              </a:rPr>
              <a:t> (?) </a:t>
            </a:r>
            <a:endParaRPr lang="en-US" dirty="0">
              <a:solidFill>
                <a:schemeClr val="accent2"/>
              </a:solidFill>
            </a:endParaRP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28</a:t>
            </a:fld>
            <a:endParaRPr kumimoji="0" lang="en-US"/>
          </a:p>
        </p:txBody>
      </p:sp>
    </p:spTree>
    <p:extLst>
      <p:ext uri="{BB962C8B-B14F-4D97-AF65-F5344CB8AC3E}">
        <p14:creationId xmlns:p14="http://schemas.microsoft.com/office/powerpoint/2010/main" val="915897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791075" y="6389517"/>
            <a:ext cx="3806824" cy="369332"/>
          </a:xfrm>
          <a:prstGeom prst="rect">
            <a:avLst/>
          </a:prstGeom>
          <a:noFill/>
          <a:ln>
            <a:solidFill>
              <a:schemeClr val="accent1"/>
            </a:solidFill>
          </a:ln>
        </p:spPr>
        <p:txBody>
          <a:bodyPr wrap="square" rtlCol="0">
            <a:spAutoFit/>
          </a:bodyPr>
          <a:lstStyle/>
          <a:p>
            <a:r>
              <a:rPr lang="en-US" dirty="0" smtClean="0"/>
              <a:t>http://meso1.chpc.utah.edu/jfsp</a:t>
            </a:r>
            <a:endParaRPr lang="en-US" dirty="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29</a:t>
            </a:fld>
            <a:endParaRPr kumimoji="0" lang="en-US"/>
          </a:p>
        </p:txBody>
      </p:sp>
      <p:sp>
        <p:nvSpPr>
          <p:cNvPr id="7" name="Title 1"/>
          <p:cNvSpPr txBox="1">
            <a:spLocks/>
          </p:cNvSpPr>
          <p:nvPr/>
        </p:nvSpPr>
        <p:spPr>
          <a:xfrm>
            <a:off x="190926" y="160338"/>
            <a:ext cx="6400800" cy="1371600"/>
          </a:xfrm>
          <a:prstGeom prst="rect">
            <a:avLst/>
          </a:prstGeom>
        </p:spPr>
        <p:txBody>
          <a:bodyPr vert="horz" lIns="45720" rIns="45720" anchor="t">
            <a:normAutofit fontScale="90000"/>
          </a:bodyPr>
          <a:lstStyle>
            <a:lvl1pPr algn="r" rtl="0" eaLnBrk="1" latinLnBrk="0" hangingPunct="1">
              <a:spcBef>
                <a:spcPct val="0"/>
              </a:spcBef>
              <a:buNone/>
              <a:defRPr kumimoji="0" lang="en-US" sz="4600" b="1" kern="1200"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latin typeface="+mj-lt"/>
                <a:ea typeface="+mj-ea"/>
                <a:cs typeface="+mj-cs"/>
              </a:defRPr>
            </a:lvl1pPr>
          </a:lstStyle>
          <a:p>
            <a:pPr algn="l"/>
            <a:r>
              <a:rPr lang="en-US" dirty="0" smtClean="0"/>
              <a:t>Visualizing forecasts and verifying data</a:t>
            </a:r>
            <a:endParaRPr lang="en-US" dirty="0"/>
          </a:p>
        </p:txBody>
      </p:sp>
      <p:pic>
        <p:nvPicPr>
          <p:cNvPr id="3" name="Picture 2" descr="JFSP Spot Forecasts - Google Chrome"/>
          <p:cNvPicPr>
            <a:picLocks noChangeAspect="1"/>
          </p:cNvPicPr>
          <p:nvPr/>
        </p:nvPicPr>
        <p:blipFill rotWithShape="1">
          <a:blip r:embed="rId3">
            <a:extLst>
              <a:ext uri="{28A0092B-C50C-407E-A947-70E740481C1C}">
                <a14:useLocalDpi xmlns:a14="http://schemas.microsoft.com/office/drawing/2010/main" val="0"/>
              </a:ext>
            </a:extLst>
          </a:blip>
          <a:srcRect l="890" t="7036" r="1584" b="9004"/>
          <a:stretch/>
        </p:blipFill>
        <p:spPr>
          <a:xfrm>
            <a:off x="81479" y="1564020"/>
            <a:ext cx="8917665" cy="4825497"/>
          </a:xfrm>
          <a:prstGeom prst="rect">
            <a:avLst/>
          </a:prstGeom>
          <a:ln>
            <a:solidFill>
              <a:schemeClr val="accent1"/>
            </a:solidFill>
          </a:ln>
        </p:spPr>
      </p:pic>
    </p:spTree>
    <p:extLst>
      <p:ext uri="{BB962C8B-B14F-4D97-AF65-F5344CB8AC3E}">
        <p14:creationId xmlns:p14="http://schemas.microsoft.com/office/powerpoint/2010/main" val="361922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2743200" cy="838200"/>
          </a:xfrm>
        </p:spPr>
        <p:txBody>
          <a:bodyPr>
            <a:normAutofit/>
          </a:bodyPr>
          <a:lstStyle/>
          <a:p>
            <a:pPr algn="l"/>
            <a:r>
              <a:rPr lang="en-US" dirty="0" smtClean="0"/>
              <a:t>outline</a:t>
            </a:r>
            <a:endParaRPr lang="en-US" dirty="0"/>
          </a:p>
        </p:txBody>
      </p:sp>
      <p:sp>
        <p:nvSpPr>
          <p:cNvPr id="3" name="Subtitle 2"/>
          <p:cNvSpPr>
            <a:spLocks noGrp="1"/>
          </p:cNvSpPr>
          <p:nvPr>
            <p:ph type="subTitle" idx="1"/>
          </p:nvPr>
        </p:nvSpPr>
        <p:spPr>
          <a:xfrm>
            <a:off x="914400" y="1066800"/>
            <a:ext cx="6553200" cy="5486400"/>
          </a:xfrm>
        </p:spPr>
        <p:txBody>
          <a:bodyPr anchor="t">
            <a:normAutofit fontScale="92500" lnSpcReduction="10000"/>
          </a:bodyPr>
          <a:lstStyle/>
          <a:p>
            <a:pPr marL="342900" indent="-342900" algn="l">
              <a:buClr>
                <a:schemeClr val="tx2">
                  <a:lumMod val="10000"/>
                </a:schemeClr>
              </a:buClr>
              <a:buFont typeface="Wingdings" panose="05000000000000000000" pitchFamily="2" charset="2"/>
              <a:buChar char="v"/>
            </a:pPr>
            <a:r>
              <a:rPr lang="en-US" dirty="0" smtClean="0">
                <a:solidFill>
                  <a:srgbClr val="FFFF00"/>
                </a:solidFill>
              </a:rPr>
              <a:t>Introduction</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Motivation</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Objectives</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What are Spot Forecasts?</a:t>
            </a:r>
          </a:p>
          <a:p>
            <a:pPr marL="342900" indent="-342900" algn="l">
              <a:buClr>
                <a:schemeClr val="tx2">
                  <a:lumMod val="10000"/>
                </a:schemeClr>
              </a:buClr>
              <a:buFont typeface="Wingdings" panose="05000000000000000000" pitchFamily="2" charset="2"/>
              <a:buChar char="v"/>
            </a:pPr>
            <a:r>
              <a:rPr lang="en-US" dirty="0" smtClean="0"/>
              <a:t>How Do We Verify Spot Forecasts?</a:t>
            </a:r>
          </a:p>
          <a:p>
            <a:pPr marL="800100" lvl="1" indent="-342900" algn="l">
              <a:buClr>
                <a:schemeClr val="tx2">
                  <a:lumMod val="10000"/>
                </a:schemeClr>
              </a:buClr>
              <a:buFont typeface="Wingdings" panose="05000000000000000000" pitchFamily="2" charset="2"/>
              <a:buChar char="v"/>
            </a:pPr>
            <a:r>
              <a:rPr lang="en-US" sz="1800" dirty="0" smtClean="0"/>
              <a:t>Surface Observations</a:t>
            </a:r>
          </a:p>
          <a:p>
            <a:pPr marL="800100" lvl="1" indent="-342900" algn="l">
              <a:buClr>
                <a:schemeClr val="tx2">
                  <a:lumMod val="10000"/>
                </a:schemeClr>
              </a:buClr>
              <a:buFont typeface="Wingdings" panose="05000000000000000000" pitchFamily="2" charset="2"/>
              <a:buChar char="v"/>
            </a:pPr>
            <a:r>
              <a:rPr lang="en-US" sz="1800" dirty="0" smtClean="0"/>
              <a:t>Text Parsing</a:t>
            </a:r>
          </a:p>
          <a:p>
            <a:pPr marL="800100" lvl="1" indent="-342900" algn="l">
              <a:buClr>
                <a:schemeClr val="tx2">
                  <a:lumMod val="10000"/>
                </a:schemeClr>
              </a:buClr>
              <a:buFont typeface="Wingdings" panose="05000000000000000000" pitchFamily="2" charset="2"/>
              <a:buChar char="v"/>
            </a:pPr>
            <a:r>
              <a:rPr lang="en-US" sz="1800" dirty="0" smtClean="0"/>
              <a:t>Visualizing Forecasts and Verifying Data</a:t>
            </a:r>
          </a:p>
          <a:p>
            <a:pPr marL="800100" lvl="1" indent="-342900" algn="l">
              <a:buClr>
                <a:schemeClr val="tx2">
                  <a:lumMod val="10000"/>
                </a:schemeClr>
              </a:buClr>
              <a:buFont typeface="Wingdings" panose="05000000000000000000" pitchFamily="2" charset="2"/>
              <a:buChar char="v"/>
            </a:pPr>
            <a:r>
              <a:rPr lang="en-US" sz="1800" dirty="0" smtClean="0"/>
              <a:t>Giving the User Control</a:t>
            </a:r>
          </a:p>
          <a:p>
            <a:pPr marL="342900" indent="-342900" algn="l">
              <a:buClr>
                <a:schemeClr val="tx2">
                  <a:lumMod val="10000"/>
                </a:schemeClr>
              </a:buClr>
              <a:buFont typeface="Wingdings" panose="05000000000000000000" pitchFamily="2" charset="2"/>
              <a:buChar char="v"/>
            </a:pPr>
            <a:r>
              <a:rPr lang="en-US" dirty="0" smtClean="0"/>
              <a:t>Box Creek Prescribed Burn Escape Case Study</a:t>
            </a:r>
          </a:p>
          <a:p>
            <a:pPr marL="342900" indent="-342900" algn="l">
              <a:buClr>
                <a:schemeClr val="tx2">
                  <a:lumMod val="10000"/>
                </a:schemeClr>
              </a:buClr>
              <a:buFont typeface="Wingdings" panose="05000000000000000000" pitchFamily="2" charset="2"/>
              <a:buChar char="v"/>
            </a:pPr>
            <a:r>
              <a:rPr lang="en-US" dirty="0" smtClean="0"/>
              <a:t>Eureka (EKA) Weather Forecast Office Case Study</a:t>
            </a:r>
          </a:p>
          <a:p>
            <a:pPr marL="342900" indent="-342900" algn="l">
              <a:buClr>
                <a:schemeClr val="tx2">
                  <a:lumMod val="10000"/>
                </a:schemeClr>
              </a:buClr>
              <a:buFont typeface="Wingdings" panose="05000000000000000000" pitchFamily="2" charset="2"/>
              <a:buChar char="v"/>
            </a:pPr>
            <a:r>
              <a:rPr lang="en-US" dirty="0" smtClean="0"/>
              <a:t>All Forecast Offices</a:t>
            </a:r>
          </a:p>
          <a:p>
            <a:pPr marL="800100" lvl="1" indent="-342900" algn="l">
              <a:buClr>
                <a:schemeClr val="tx2">
                  <a:lumMod val="10000"/>
                </a:schemeClr>
              </a:buClr>
              <a:buFont typeface="Wingdings" panose="05000000000000000000" pitchFamily="2" charset="2"/>
              <a:buChar char="v"/>
            </a:pPr>
            <a:r>
              <a:rPr lang="en-US" sz="1800" dirty="0" smtClean="0"/>
              <a:t>Prescribed Burns</a:t>
            </a:r>
          </a:p>
          <a:p>
            <a:pPr marL="800100" lvl="1" indent="-342900" algn="l">
              <a:buClr>
                <a:schemeClr val="tx2">
                  <a:lumMod val="10000"/>
                </a:schemeClr>
              </a:buClr>
              <a:buFont typeface="Wingdings" panose="05000000000000000000" pitchFamily="2" charset="2"/>
              <a:buChar char="v"/>
            </a:pPr>
            <a:r>
              <a:rPr lang="en-US" sz="1800" dirty="0" smtClean="0"/>
              <a:t>Wildfires</a:t>
            </a:r>
          </a:p>
          <a:p>
            <a:pPr marL="342900" indent="-342900" algn="l">
              <a:buClr>
                <a:schemeClr val="tx2">
                  <a:lumMod val="10000"/>
                </a:schemeClr>
              </a:buClr>
              <a:buFont typeface="Wingdings" panose="05000000000000000000" pitchFamily="2" charset="2"/>
              <a:buChar char="v"/>
            </a:pPr>
            <a:r>
              <a:rPr lang="en-US" dirty="0" smtClean="0"/>
              <a:t>Conclusion</a:t>
            </a:r>
          </a:p>
          <a:p>
            <a:pPr marL="800100" lvl="1" indent="-342900" algn="l">
              <a:buClr>
                <a:schemeClr val="tx2">
                  <a:lumMod val="10000"/>
                </a:schemeClr>
              </a:buClr>
              <a:buFont typeface="Wingdings" panose="05000000000000000000" pitchFamily="2" charset="2"/>
              <a:buChar char="v"/>
            </a:pPr>
            <a:r>
              <a:rPr lang="en-US" sz="1800" dirty="0" smtClean="0"/>
              <a:t>Summary</a:t>
            </a:r>
          </a:p>
          <a:p>
            <a:pPr marL="800100" lvl="1" indent="-342900" algn="l">
              <a:buClr>
                <a:schemeClr val="tx2">
                  <a:lumMod val="10000"/>
                </a:schemeClr>
              </a:buClr>
              <a:buFont typeface="Wingdings" panose="05000000000000000000" pitchFamily="2" charset="2"/>
              <a:buChar char="v"/>
            </a:pPr>
            <a:r>
              <a:rPr lang="en-US" sz="1800" dirty="0" smtClean="0"/>
              <a:t>Recommendations</a:t>
            </a:r>
          </a:p>
          <a:p>
            <a:pPr marL="800100" lvl="1" indent="-342900" algn="l">
              <a:buClr>
                <a:schemeClr val="tx2">
                  <a:lumMod val="10000"/>
                </a:schemeClr>
              </a:buClr>
              <a:buFont typeface="Wingdings" panose="05000000000000000000" pitchFamily="2" charset="2"/>
              <a:buChar char="v"/>
            </a:pPr>
            <a:r>
              <a:rPr lang="en-US" sz="1800" dirty="0" smtClean="0"/>
              <a:t>The Transition to Operations</a:t>
            </a: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3</a:t>
            </a:fld>
            <a:endParaRPr kumimoji="0" lang="en-US" dirty="0"/>
          </a:p>
        </p:txBody>
      </p:sp>
    </p:spTree>
    <p:extLst>
      <p:ext uri="{BB962C8B-B14F-4D97-AF65-F5344CB8AC3E}">
        <p14:creationId xmlns:p14="http://schemas.microsoft.com/office/powerpoint/2010/main" val="1644433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400800" cy="1371600"/>
          </a:xfrm>
        </p:spPr>
        <p:txBody>
          <a:bodyPr>
            <a:normAutofit fontScale="90000"/>
          </a:bodyPr>
          <a:lstStyle/>
          <a:p>
            <a:pPr algn="l"/>
            <a:r>
              <a:rPr lang="en-US" dirty="0" smtClean="0"/>
              <a:t>Visualizing forecasts and verifying data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153973" y="6411538"/>
            <a:ext cx="3806824" cy="369332"/>
          </a:xfrm>
          <a:prstGeom prst="rect">
            <a:avLst/>
          </a:prstGeom>
          <a:noFill/>
          <a:ln>
            <a:solidFill>
              <a:schemeClr val="accent1"/>
            </a:solidFill>
          </a:ln>
        </p:spPr>
        <p:txBody>
          <a:bodyPr wrap="square" rtlCol="0">
            <a:spAutoFit/>
          </a:bodyPr>
          <a:lstStyle/>
          <a:p>
            <a:r>
              <a:rPr lang="en-US" dirty="0" smtClean="0"/>
              <a:t>http://meso1.chpc.utah.edu/jfsp</a:t>
            </a:r>
            <a:endParaRPr lang="en-US" dirty="0"/>
          </a:p>
        </p:txBody>
      </p:sp>
      <p:sp>
        <p:nvSpPr>
          <p:cNvPr id="15" name="TextBox 14"/>
          <p:cNvSpPr txBox="1"/>
          <p:nvPr/>
        </p:nvSpPr>
        <p:spPr>
          <a:xfrm>
            <a:off x="136524" y="1447799"/>
            <a:ext cx="2435225" cy="2585323"/>
          </a:xfrm>
          <a:prstGeom prst="rect">
            <a:avLst/>
          </a:prstGeom>
          <a:noFill/>
          <a:ln>
            <a:solidFill>
              <a:schemeClr val="accent1"/>
            </a:solidFill>
          </a:ln>
        </p:spPr>
        <p:txBody>
          <a:bodyPr wrap="square" rtlCol="0">
            <a:spAutoFit/>
          </a:bodyPr>
          <a:lstStyle/>
          <a:p>
            <a:pPr algn="ctr"/>
            <a:r>
              <a:rPr lang="en-US" dirty="0" smtClean="0"/>
              <a:t>With all of the variables included in the analysis, we needed a way to sift through the impacts of selecting on certain thresholds efficiently and interactively.</a:t>
            </a:r>
            <a:endParaRPr lang="en-US" dirty="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30</a:t>
            </a:fld>
            <a:endParaRPr kumimoji="0"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49" y="1447800"/>
            <a:ext cx="5389048" cy="4963738"/>
          </a:xfrm>
          <a:prstGeom prst="rect">
            <a:avLst/>
          </a:prstGeom>
          <a:ln>
            <a:solidFill>
              <a:schemeClr val="accent1"/>
            </a:solidFill>
          </a:ln>
        </p:spPr>
      </p:pic>
      <p:sp>
        <p:nvSpPr>
          <p:cNvPr id="3" name="TextBox 2"/>
          <p:cNvSpPr txBox="1"/>
          <p:nvPr/>
        </p:nvSpPr>
        <p:spPr>
          <a:xfrm>
            <a:off x="3810000" y="1737360"/>
            <a:ext cx="457200" cy="215444"/>
          </a:xfrm>
          <a:prstGeom prst="rect">
            <a:avLst/>
          </a:prstGeom>
          <a:noFill/>
        </p:spPr>
        <p:txBody>
          <a:bodyPr wrap="square" rtlCol="0">
            <a:spAutoFit/>
          </a:bodyPr>
          <a:lstStyle/>
          <a:p>
            <a:r>
              <a:rPr lang="en-US" sz="800" dirty="0" smtClean="0">
                <a:solidFill>
                  <a:schemeClr val="bg1"/>
                </a:solidFill>
              </a:rPr>
              <a:t>(</a:t>
            </a:r>
            <a:r>
              <a:rPr lang="en-US" sz="800" baseline="30000" dirty="0" smtClean="0">
                <a:solidFill>
                  <a:schemeClr val="bg1"/>
                </a:solidFill>
              </a:rPr>
              <a:t>o</a:t>
            </a:r>
            <a:r>
              <a:rPr lang="en-US" sz="800" dirty="0" smtClean="0">
                <a:solidFill>
                  <a:schemeClr val="bg1"/>
                </a:solidFill>
              </a:rPr>
              <a:t>C)</a:t>
            </a:r>
            <a:endParaRPr lang="en-US" sz="800" baseline="30000" dirty="0">
              <a:solidFill>
                <a:schemeClr val="bg1"/>
              </a:solidFill>
            </a:endParaRPr>
          </a:p>
        </p:txBody>
      </p:sp>
      <p:sp>
        <p:nvSpPr>
          <p:cNvPr id="9" name="TextBox 8"/>
          <p:cNvSpPr txBox="1"/>
          <p:nvPr/>
        </p:nvSpPr>
        <p:spPr>
          <a:xfrm>
            <a:off x="3925373" y="4590288"/>
            <a:ext cx="457200" cy="215444"/>
          </a:xfrm>
          <a:prstGeom prst="rect">
            <a:avLst/>
          </a:prstGeom>
          <a:noFill/>
        </p:spPr>
        <p:txBody>
          <a:bodyPr wrap="square" rtlCol="0">
            <a:spAutoFit/>
          </a:bodyPr>
          <a:lstStyle/>
          <a:p>
            <a:r>
              <a:rPr lang="en-US" sz="800" dirty="0" smtClean="0">
                <a:solidFill>
                  <a:schemeClr val="bg1"/>
                </a:solidFill>
              </a:rPr>
              <a:t>(</a:t>
            </a:r>
            <a:r>
              <a:rPr lang="en-US" sz="800" baseline="30000" dirty="0" smtClean="0">
                <a:solidFill>
                  <a:schemeClr val="bg1"/>
                </a:solidFill>
              </a:rPr>
              <a:t>o</a:t>
            </a:r>
            <a:r>
              <a:rPr lang="en-US" sz="800" dirty="0" smtClean="0">
                <a:solidFill>
                  <a:schemeClr val="bg1"/>
                </a:solidFill>
              </a:rPr>
              <a:t>C)</a:t>
            </a:r>
            <a:endParaRPr lang="en-US" sz="800" baseline="30000" dirty="0">
              <a:solidFill>
                <a:schemeClr val="bg1"/>
              </a:solidFill>
            </a:endParaRPr>
          </a:p>
        </p:txBody>
      </p:sp>
      <p:sp>
        <p:nvSpPr>
          <p:cNvPr id="10" name="TextBox 9"/>
          <p:cNvSpPr txBox="1"/>
          <p:nvPr/>
        </p:nvSpPr>
        <p:spPr>
          <a:xfrm>
            <a:off x="5334000" y="1737360"/>
            <a:ext cx="457200" cy="215444"/>
          </a:xfrm>
          <a:prstGeom prst="rect">
            <a:avLst/>
          </a:prstGeom>
          <a:noFill/>
        </p:spPr>
        <p:txBody>
          <a:bodyPr wrap="square" rtlCol="0">
            <a:spAutoFit/>
          </a:bodyPr>
          <a:lstStyle/>
          <a:p>
            <a:r>
              <a:rPr lang="en-US" sz="800" dirty="0" smtClean="0">
                <a:solidFill>
                  <a:schemeClr val="bg1"/>
                </a:solidFill>
              </a:rPr>
              <a:t>(%)</a:t>
            </a:r>
            <a:endParaRPr lang="en-US" sz="800" dirty="0">
              <a:solidFill>
                <a:schemeClr val="bg1"/>
              </a:solidFill>
            </a:endParaRPr>
          </a:p>
        </p:txBody>
      </p:sp>
      <p:sp>
        <p:nvSpPr>
          <p:cNvPr id="12" name="TextBox 11"/>
          <p:cNvSpPr txBox="1"/>
          <p:nvPr/>
        </p:nvSpPr>
        <p:spPr>
          <a:xfrm>
            <a:off x="5181600" y="4590288"/>
            <a:ext cx="457200" cy="215444"/>
          </a:xfrm>
          <a:prstGeom prst="rect">
            <a:avLst/>
          </a:prstGeom>
          <a:noFill/>
        </p:spPr>
        <p:txBody>
          <a:bodyPr wrap="square" rtlCol="0">
            <a:spAutoFit/>
          </a:bodyPr>
          <a:lstStyle/>
          <a:p>
            <a:r>
              <a:rPr lang="en-US" sz="800" dirty="0" smtClean="0">
                <a:solidFill>
                  <a:schemeClr val="bg1"/>
                </a:solidFill>
              </a:rPr>
              <a:t>(%)</a:t>
            </a:r>
            <a:endParaRPr lang="en-US" sz="800" dirty="0">
              <a:solidFill>
                <a:schemeClr val="bg1"/>
              </a:solidFill>
            </a:endParaRPr>
          </a:p>
        </p:txBody>
      </p:sp>
      <p:sp>
        <p:nvSpPr>
          <p:cNvPr id="13" name="TextBox 12"/>
          <p:cNvSpPr txBox="1"/>
          <p:nvPr/>
        </p:nvSpPr>
        <p:spPr>
          <a:xfrm>
            <a:off x="7391400" y="1728216"/>
            <a:ext cx="457200" cy="215444"/>
          </a:xfrm>
          <a:prstGeom prst="rect">
            <a:avLst/>
          </a:prstGeom>
          <a:noFill/>
        </p:spPr>
        <p:txBody>
          <a:bodyPr wrap="square" rtlCol="0">
            <a:spAutoFit/>
          </a:bodyPr>
          <a:lstStyle/>
          <a:p>
            <a:r>
              <a:rPr lang="en-US" sz="800" dirty="0" smtClean="0">
                <a:solidFill>
                  <a:schemeClr val="bg1"/>
                </a:solidFill>
              </a:rPr>
              <a:t>(ms</a:t>
            </a:r>
            <a:r>
              <a:rPr lang="en-US" sz="800" baseline="30000" dirty="0" smtClean="0">
                <a:solidFill>
                  <a:schemeClr val="bg1"/>
                </a:solidFill>
              </a:rPr>
              <a:t>-1</a:t>
            </a:r>
            <a:r>
              <a:rPr lang="en-US" sz="800" dirty="0" smtClean="0">
                <a:solidFill>
                  <a:schemeClr val="bg1"/>
                </a:solidFill>
              </a:rPr>
              <a:t>)</a:t>
            </a:r>
            <a:endParaRPr lang="en-US" sz="800" dirty="0">
              <a:solidFill>
                <a:schemeClr val="bg1"/>
              </a:solidFill>
            </a:endParaRPr>
          </a:p>
        </p:txBody>
      </p:sp>
      <p:sp>
        <p:nvSpPr>
          <p:cNvPr id="16" name="TextBox 15"/>
          <p:cNvSpPr txBox="1"/>
          <p:nvPr/>
        </p:nvSpPr>
        <p:spPr>
          <a:xfrm>
            <a:off x="7184796" y="4596578"/>
            <a:ext cx="457200" cy="215444"/>
          </a:xfrm>
          <a:prstGeom prst="rect">
            <a:avLst/>
          </a:prstGeom>
          <a:noFill/>
        </p:spPr>
        <p:txBody>
          <a:bodyPr wrap="square" rtlCol="0">
            <a:spAutoFit/>
          </a:bodyPr>
          <a:lstStyle/>
          <a:p>
            <a:r>
              <a:rPr lang="en-US" sz="800" dirty="0" smtClean="0">
                <a:solidFill>
                  <a:schemeClr val="bg1"/>
                </a:solidFill>
              </a:rPr>
              <a:t>(ms</a:t>
            </a:r>
            <a:r>
              <a:rPr lang="en-US" sz="800" baseline="30000" dirty="0" smtClean="0">
                <a:solidFill>
                  <a:schemeClr val="bg1"/>
                </a:solidFill>
              </a:rPr>
              <a:t>-1</a:t>
            </a:r>
            <a:r>
              <a:rPr lang="en-US" sz="800" dirty="0" smtClean="0">
                <a:solidFill>
                  <a:schemeClr val="bg1"/>
                </a:solidFill>
              </a:rPr>
              <a:t>)</a:t>
            </a:r>
            <a:endParaRPr lang="en-US" sz="800" dirty="0">
              <a:solidFill>
                <a:schemeClr val="bg1"/>
              </a:solidFill>
            </a:endParaRPr>
          </a:p>
        </p:txBody>
      </p:sp>
    </p:spTree>
    <p:extLst>
      <p:ext uri="{BB962C8B-B14F-4D97-AF65-F5344CB8AC3E}">
        <p14:creationId xmlns:p14="http://schemas.microsoft.com/office/powerpoint/2010/main" val="979754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400800" cy="1371600"/>
          </a:xfrm>
        </p:spPr>
        <p:txBody>
          <a:bodyPr>
            <a:normAutofit fontScale="90000"/>
          </a:bodyPr>
          <a:lstStyle/>
          <a:p>
            <a:pPr algn="l"/>
            <a:r>
              <a:rPr lang="en-US" dirty="0" smtClean="0"/>
              <a:t>Visualizing forecasts and verifying data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153973" y="6367655"/>
            <a:ext cx="3806824" cy="369332"/>
          </a:xfrm>
          <a:prstGeom prst="rect">
            <a:avLst/>
          </a:prstGeom>
          <a:noFill/>
          <a:ln>
            <a:solidFill>
              <a:schemeClr val="accent1"/>
            </a:solidFill>
          </a:ln>
        </p:spPr>
        <p:txBody>
          <a:bodyPr wrap="square" rtlCol="0">
            <a:spAutoFit/>
          </a:bodyPr>
          <a:lstStyle/>
          <a:p>
            <a:r>
              <a:rPr lang="en-US" dirty="0" smtClean="0"/>
              <a:t>http://meso1.chpc.utah.edu/jfsp</a:t>
            </a:r>
            <a:endParaRPr lang="en-US" dirty="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31</a:t>
            </a:fld>
            <a:endParaRPr kumimoji="0" lang="en-US"/>
          </a:p>
        </p:txBody>
      </p:sp>
      <p:sp>
        <p:nvSpPr>
          <p:cNvPr id="8" name="TextBox 7"/>
          <p:cNvSpPr txBox="1"/>
          <p:nvPr/>
        </p:nvSpPr>
        <p:spPr>
          <a:xfrm>
            <a:off x="146049" y="1447800"/>
            <a:ext cx="2435225" cy="1754326"/>
          </a:xfrm>
          <a:prstGeom prst="rect">
            <a:avLst/>
          </a:prstGeom>
          <a:noFill/>
          <a:ln>
            <a:solidFill>
              <a:schemeClr val="accent1"/>
            </a:solidFill>
          </a:ln>
        </p:spPr>
        <p:txBody>
          <a:bodyPr wrap="square" rtlCol="0">
            <a:spAutoFit/>
          </a:bodyPr>
          <a:lstStyle/>
          <a:p>
            <a:pPr algn="ctr"/>
            <a:r>
              <a:rPr lang="en-US" dirty="0"/>
              <a:t>By selecting a range of values in any of the histograms, the other distributions will respond accordingly.</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749" y="1447800"/>
            <a:ext cx="5389048" cy="4963738"/>
          </a:xfrm>
          <a:prstGeom prst="rect">
            <a:avLst/>
          </a:prstGeom>
          <a:ln>
            <a:solidFill>
              <a:schemeClr val="accent1"/>
            </a:solidFill>
          </a:ln>
        </p:spPr>
      </p:pic>
      <p:sp>
        <p:nvSpPr>
          <p:cNvPr id="10" name="TextBox 9"/>
          <p:cNvSpPr txBox="1"/>
          <p:nvPr/>
        </p:nvSpPr>
        <p:spPr>
          <a:xfrm>
            <a:off x="3810000" y="1737360"/>
            <a:ext cx="457200" cy="215444"/>
          </a:xfrm>
          <a:prstGeom prst="rect">
            <a:avLst/>
          </a:prstGeom>
          <a:noFill/>
        </p:spPr>
        <p:txBody>
          <a:bodyPr wrap="square" rtlCol="0">
            <a:spAutoFit/>
          </a:bodyPr>
          <a:lstStyle/>
          <a:p>
            <a:r>
              <a:rPr lang="en-US" sz="800" dirty="0" smtClean="0">
                <a:solidFill>
                  <a:schemeClr val="bg1"/>
                </a:solidFill>
              </a:rPr>
              <a:t>(</a:t>
            </a:r>
            <a:r>
              <a:rPr lang="en-US" sz="800" baseline="30000" dirty="0" smtClean="0">
                <a:solidFill>
                  <a:schemeClr val="bg1"/>
                </a:solidFill>
              </a:rPr>
              <a:t>o</a:t>
            </a:r>
            <a:r>
              <a:rPr lang="en-US" sz="800" dirty="0" smtClean="0">
                <a:solidFill>
                  <a:schemeClr val="bg1"/>
                </a:solidFill>
              </a:rPr>
              <a:t>C)</a:t>
            </a:r>
            <a:endParaRPr lang="en-US" sz="800" baseline="30000" dirty="0">
              <a:solidFill>
                <a:schemeClr val="bg1"/>
              </a:solidFill>
            </a:endParaRPr>
          </a:p>
        </p:txBody>
      </p:sp>
      <p:sp>
        <p:nvSpPr>
          <p:cNvPr id="11" name="TextBox 10"/>
          <p:cNvSpPr txBox="1"/>
          <p:nvPr/>
        </p:nvSpPr>
        <p:spPr>
          <a:xfrm>
            <a:off x="3925373" y="4590288"/>
            <a:ext cx="457200" cy="215444"/>
          </a:xfrm>
          <a:prstGeom prst="rect">
            <a:avLst/>
          </a:prstGeom>
          <a:noFill/>
        </p:spPr>
        <p:txBody>
          <a:bodyPr wrap="square" rtlCol="0">
            <a:spAutoFit/>
          </a:bodyPr>
          <a:lstStyle/>
          <a:p>
            <a:r>
              <a:rPr lang="en-US" sz="800" dirty="0" smtClean="0">
                <a:solidFill>
                  <a:schemeClr val="bg1"/>
                </a:solidFill>
              </a:rPr>
              <a:t>(</a:t>
            </a:r>
            <a:r>
              <a:rPr lang="en-US" sz="800" baseline="30000" dirty="0" smtClean="0">
                <a:solidFill>
                  <a:schemeClr val="bg1"/>
                </a:solidFill>
              </a:rPr>
              <a:t>o</a:t>
            </a:r>
            <a:r>
              <a:rPr lang="en-US" sz="800" dirty="0" smtClean="0">
                <a:solidFill>
                  <a:schemeClr val="bg1"/>
                </a:solidFill>
              </a:rPr>
              <a:t>C)</a:t>
            </a:r>
            <a:endParaRPr lang="en-US" sz="800" baseline="30000" dirty="0">
              <a:solidFill>
                <a:schemeClr val="bg1"/>
              </a:solidFill>
            </a:endParaRPr>
          </a:p>
        </p:txBody>
      </p:sp>
      <p:sp>
        <p:nvSpPr>
          <p:cNvPr id="12" name="TextBox 11"/>
          <p:cNvSpPr txBox="1"/>
          <p:nvPr/>
        </p:nvSpPr>
        <p:spPr>
          <a:xfrm>
            <a:off x="5334000" y="1737360"/>
            <a:ext cx="457200" cy="215444"/>
          </a:xfrm>
          <a:prstGeom prst="rect">
            <a:avLst/>
          </a:prstGeom>
          <a:noFill/>
        </p:spPr>
        <p:txBody>
          <a:bodyPr wrap="square" rtlCol="0">
            <a:spAutoFit/>
          </a:bodyPr>
          <a:lstStyle/>
          <a:p>
            <a:r>
              <a:rPr lang="en-US" sz="800" dirty="0" smtClean="0">
                <a:solidFill>
                  <a:schemeClr val="bg1"/>
                </a:solidFill>
              </a:rPr>
              <a:t>(%)</a:t>
            </a:r>
            <a:endParaRPr lang="en-US" sz="800" dirty="0">
              <a:solidFill>
                <a:schemeClr val="bg1"/>
              </a:solidFill>
            </a:endParaRPr>
          </a:p>
        </p:txBody>
      </p:sp>
      <p:sp>
        <p:nvSpPr>
          <p:cNvPr id="13" name="TextBox 12"/>
          <p:cNvSpPr txBox="1"/>
          <p:nvPr/>
        </p:nvSpPr>
        <p:spPr>
          <a:xfrm>
            <a:off x="5181600" y="4590288"/>
            <a:ext cx="457200" cy="215444"/>
          </a:xfrm>
          <a:prstGeom prst="rect">
            <a:avLst/>
          </a:prstGeom>
          <a:noFill/>
        </p:spPr>
        <p:txBody>
          <a:bodyPr wrap="square" rtlCol="0">
            <a:spAutoFit/>
          </a:bodyPr>
          <a:lstStyle/>
          <a:p>
            <a:r>
              <a:rPr lang="en-US" sz="800" dirty="0" smtClean="0">
                <a:solidFill>
                  <a:schemeClr val="bg1"/>
                </a:solidFill>
              </a:rPr>
              <a:t>(%)</a:t>
            </a:r>
            <a:endParaRPr lang="en-US" sz="800" dirty="0">
              <a:solidFill>
                <a:schemeClr val="bg1"/>
              </a:solidFill>
            </a:endParaRPr>
          </a:p>
        </p:txBody>
      </p:sp>
      <p:sp>
        <p:nvSpPr>
          <p:cNvPr id="15" name="TextBox 14"/>
          <p:cNvSpPr txBox="1"/>
          <p:nvPr/>
        </p:nvSpPr>
        <p:spPr>
          <a:xfrm>
            <a:off x="7391400" y="1728216"/>
            <a:ext cx="457200" cy="215444"/>
          </a:xfrm>
          <a:prstGeom prst="rect">
            <a:avLst/>
          </a:prstGeom>
          <a:noFill/>
        </p:spPr>
        <p:txBody>
          <a:bodyPr wrap="square" rtlCol="0">
            <a:spAutoFit/>
          </a:bodyPr>
          <a:lstStyle/>
          <a:p>
            <a:r>
              <a:rPr lang="en-US" sz="800" dirty="0" smtClean="0">
                <a:solidFill>
                  <a:schemeClr val="bg1"/>
                </a:solidFill>
              </a:rPr>
              <a:t>(ms</a:t>
            </a:r>
            <a:r>
              <a:rPr lang="en-US" sz="800" baseline="30000" dirty="0" smtClean="0">
                <a:solidFill>
                  <a:schemeClr val="bg1"/>
                </a:solidFill>
              </a:rPr>
              <a:t>-1</a:t>
            </a:r>
            <a:r>
              <a:rPr lang="en-US" sz="800" dirty="0" smtClean="0">
                <a:solidFill>
                  <a:schemeClr val="bg1"/>
                </a:solidFill>
              </a:rPr>
              <a:t>)</a:t>
            </a:r>
            <a:endParaRPr lang="en-US" sz="800" dirty="0">
              <a:solidFill>
                <a:schemeClr val="bg1"/>
              </a:solidFill>
            </a:endParaRPr>
          </a:p>
        </p:txBody>
      </p:sp>
      <p:sp>
        <p:nvSpPr>
          <p:cNvPr id="16" name="TextBox 15"/>
          <p:cNvSpPr txBox="1"/>
          <p:nvPr/>
        </p:nvSpPr>
        <p:spPr>
          <a:xfrm>
            <a:off x="7184796" y="4596578"/>
            <a:ext cx="457200" cy="215444"/>
          </a:xfrm>
          <a:prstGeom prst="rect">
            <a:avLst/>
          </a:prstGeom>
          <a:noFill/>
        </p:spPr>
        <p:txBody>
          <a:bodyPr wrap="square" rtlCol="0">
            <a:spAutoFit/>
          </a:bodyPr>
          <a:lstStyle/>
          <a:p>
            <a:r>
              <a:rPr lang="en-US" sz="800" dirty="0" smtClean="0">
                <a:solidFill>
                  <a:schemeClr val="bg1"/>
                </a:solidFill>
              </a:rPr>
              <a:t>(ms</a:t>
            </a:r>
            <a:r>
              <a:rPr lang="en-US" sz="800" baseline="30000" dirty="0" smtClean="0">
                <a:solidFill>
                  <a:schemeClr val="bg1"/>
                </a:solidFill>
              </a:rPr>
              <a:t>-1</a:t>
            </a:r>
            <a:r>
              <a:rPr lang="en-US" sz="800" dirty="0" smtClean="0">
                <a:solidFill>
                  <a:schemeClr val="bg1"/>
                </a:solidFill>
              </a:rPr>
              <a:t>)</a:t>
            </a:r>
            <a:endParaRPr lang="en-US" sz="800" dirty="0">
              <a:solidFill>
                <a:schemeClr val="bg1"/>
              </a:solidFill>
            </a:endParaRPr>
          </a:p>
        </p:txBody>
      </p:sp>
    </p:spTree>
    <p:extLst>
      <p:ext uri="{BB962C8B-B14F-4D97-AF65-F5344CB8AC3E}">
        <p14:creationId xmlns:p14="http://schemas.microsoft.com/office/powerpoint/2010/main" val="4080580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400800" cy="1371600"/>
          </a:xfrm>
        </p:spPr>
        <p:txBody>
          <a:bodyPr>
            <a:normAutofit fontScale="90000"/>
          </a:bodyPr>
          <a:lstStyle/>
          <a:p>
            <a:pPr algn="l"/>
            <a:r>
              <a:rPr lang="en-US" dirty="0" smtClean="0"/>
              <a:t>Visualizing forecasts and verifying data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144448" y="6409860"/>
            <a:ext cx="3806824" cy="369332"/>
          </a:xfrm>
          <a:prstGeom prst="rect">
            <a:avLst/>
          </a:prstGeom>
          <a:noFill/>
          <a:ln>
            <a:solidFill>
              <a:schemeClr val="accent1"/>
            </a:solidFill>
          </a:ln>
        </p:spPr>
        <p:txBody>
          <a:bodyPr wrap="square" rtlCol="0">
            <a:spAutoFit/>
          </a:bodyPr>
          <a:lstStyle/>
          <a:p>
            <a:r>
              <a:rPr lang="en-US" dirty="0" smtClean="0"/>
              <a:t>http://meso1.chpc.utah.edu/jfsp</a:t>
            </a:r>
            <a:endParaRPr lang="en-US" dirty="0"/>
          </a:p>
        </p:txBody>
      </p:sp>
      <p:sp>
        <p:nvSpPr>
          <p:cNvPr id="15" name="TextBox 14"/>
          <p:cNvSpPr txBox="1"/>
          <p:nvPr/>
        </p:nvSpPr>
        <p:spPr>
          <a:xfrm>
            <a:off x="146049" y="1447800"/>
            <a:ext cx="2435225" cy="1754326"/>
          </a:xfrm>
          <a:prstGeom prst="rect">
            <a:avLst/>
          </a:prstGeom>
          <a:noFill/>
          <a:ln>
            <a:solidFill>
              <a:schemeClr val="accent1"/>
            </a:solidFill>
          </a:ln>
        </p:spPr>
        <p:txBody>
          <a:bodyPr wrap="square" rtlCol="0">
            <a:spAutoFit/>
          </a:bodyPr>
          <a:lstStyle/>
          <a:p>
            <a:pPr algn="ctr"/>
            <a:r>
              <a:rPr lang="en-US" dirty="0"/>
              <a:t>By selecting a range of values in any of the histograms, the other distributions will respond accordingly.</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32</a:t>
            </a:fld>
            <a:endParaRPr kumimoji="0"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273" y="1448685"/>
            <a:ext cx="5379523" cy="4961175"/>
          </a:xfrm>
          <a:prstGeom prst="rect">
            <a:avLst/>
          </a:prstGeom>
          <a:ln>
            <a:solidFill>
              <a:schemeClr val="accent1"/>
            </a:solidFill>
          </a:ln>
        </p:spPr>
      </p:pic>
      <p:sp>
        <p:nvSpPr>
          <p:cNvPr id="8" name="TextBox 7"/>
          <p:cNvSpPr txBox="1"/>
          <p:nvPr/>
        </p:nvSpPr>
        <p:spPr>
          <a:xfrm>
            <a:off x="3810000" y="1737360"/>
            <a:ext cx="457200" cy="215444"/>
          </a:xfrm>
          <a:prstGeom prst="rect">
            <a:avLst/>
          </a:prstGeom>
          <a:noFill/>
        </p:spPr>
        <p:txBody>
          <a:bodyPr wrap="square" rtlCol="0">
            <a:spAutoFit/>
          </a:bodyPr>
          <a:lstStyle/>
          <a:p>
            <a:r>
              <a:rPr lang="en-US" sz="800" dirty="0" smtClean="0">
                <a:solidFill>
                  <a:schemeClr val="bg1"/>
                </a:solidFill>
              </a:rPr>
              <a:t>(</a:t>
            </a:r>
            <a:r>
              <a:rPr lang="en-US" sz="800" baseline="30000" dirty="0" smtClean="0">
                <a:solidFill>
                  <a:schemeClr val="bg1"/>
                </a:solidFill>
              </a:rPr>
              <a:t>o</a:t>
            </a:r>
            <a:r>
              <a:rPr lang="en-US" sz="800" dirty="0" smtClean="0">
                <a:solidFill>
                  <a:schemeClr val="bg1"/>
                </a:solidFill>
              </a:rPr>
              <a:t>C)</a:t>
            </a:r>
            <a:endParaRPr lang="en-US" sz="800" baseline="30000" dirty="0">
              <a:solidFill>
                <a:schemeClr val="bg1"/>
              </a:solidFill>
            </a:endParaRPr>
          </a:p>
        </p:txBody>
      </p:sp>
      <p:sp>
        <p:nvSpPr>
          <p:cNvPr id="9" name="TextBox 8"/>
          <p:cNvSpPr txBox="1"/>
          <p:nvPr/>
        </p:nvSpPr>
        <p:spPr>
          <a:xfrm>
            <a:off x="3925373" y="4590288"/>
            <a:ext cx="457200" cy="215444"/>
          </a:xfrm>
          <a:prstGeom prst="rect">
            <a:avLst/>
          </a:prstGeom>
          <a:noFill/>
        </p:spPr>
        <p:txBody>
          <a:bodyPr wrap="square" rtlCol="0">
            <a:spAutoFit/>
          </a:bodyPr>
          <a:lstStyle/>
          <a:p>
            <a:r>
              <a:rPr lang="en-US" sz="800" dirty="0" smtClean="0">
                <a:solidFill>
                  <a:schemeClr val="bg1"/>
                </a:solidFill>
              </a:rPr>
              <a:t>(</a:t>
            </a:r>
            <a:r>
              <a:rPr lang="en-US" sz="800" baseline="30000" dirty="0" smtClean="0">
                <a:solidFill>
                  <a:schemeClr val="bg1"/>
                </a:solidFill>
              </a:rPr>
              <a:t>o</a:t>
            </a:r>
            <a:r>
              <a:rPr lang="en-US" sz="800" dirty="0" smtClean="0">
                <a:solidFill>
                  <a:schemeClr val="bg1"/>
                </a:solidFill>
              </a:rPr>
              <a:t>C)</a:t>
            </a:r>
            <a:endParaRPr lang="en-US" sz="800" baseline="30000" dirty="0">
              <a:solidFill>
                <a:schemeClr val="bg1"/>
              </a:solidFill>
            </a:endParaRPr>
          </a:p>
        </p:txBody>
      </p:sp>
      <p:sp>
        <p:nvSpPr>
          <p:cNvPr id="10" name="TextBox 9"/>
          <p:cNvSpPr txBox="1"/>
          <p:nvPr/>
        </p:nvSpPr>
        <p:spPr>
          <a:xfrm>
            <a:off x="5334000" y="1737360"/>
            <a:ext cx="457200" cy="215444"/>
          </a:xfrm>
          <a:prstGeom prst="rect">
            <a:avLst/>
          </a:prstGeom>
          <a:noFill/>
        </p:spPr>
        <p:txBody>
          <a:bodyPr wrap="square" rtlCol="0">
            <a:spAutoFit/>
          </a:bodyPr>
          <a:lstStyle/>
          <a:p>
            <a:r>
              <a:rPr lang="en-US" sz="800" dirty="0" smtClean="0">
                <a:solidFill>
                  <a:schemeClr val="bg1"/>
                </a:solidFill>
              </a:rPr>
              <a:t>(%)</a:t>
            </a:r>
            <a:endParaRPr lang="en-US" sz="800" dirty="0">
              <a:solidFill>
                <a:schemeClr val="bg1"/>
              </a:solidFill>
            </a:endParaRPr>
          </a:p>
        </p:txBody>
      </p:sp>
      <p:sp>
        <p:nvSpPr>
          <p:cNvPr id="11" name="TextBox 10"/>
          <p:cNvSpPr txBox="1"/>
          <p:nvPr/>
        </p:nvSpPr>
        <p:spPr>
          <a:xfrm>
            <a:off x="5181600" y="4590288"/>
            <a:ext cx="457200" cy="215444"/>
          </a:xfrm>
          <a:prstGeom prst="rect">
            <a:avLst/>
          </a:prstGeom>
          <a:noFill/>
        </p:spPr>
        <p:txBody>
          <a:bodyPr wrap="square" rtlCol="0">
            <a:spAutoFit/>
          </a:bodyPr>
          <a:lstStyle/>
          <a:p>
            <a:r>
              <a:rPr lang="en-US" sz="800" dirty="0" smtClean="0">
                <a:solidFill>
                  <a:schemeClr val="bg1"/>
                </a:solidFill>
              </a:rPr>
              <a:t>(%)</a:t>
            </a:r>
            <a:endParaRPr lang="en-US" sz="800" dirty="0">
              <a:solidFill>
                <a:schemeClr val="bg1"/>
              </a:solidFill>
            </a:endParaRPr>
          </a:p>
        </p:txBody>
      </p:sp>
      <p:sp>
        <p:nvSpPr>
          <p:cNvPr id="13" name="TextBox 12"/>
          <p:cNvSpPr txBox="1"/>
          <p:nvPr/>
        </p:nvSpPr>
        <p:spPr>
          <a:xfrm>
            <a:off x="7184796" y="4596578"/>
            <a:ext cx="457200" cy="215444"/>
          </a:xfrm>
          <a:prstGeom prst="rect">
            <a:avLst/>
          </a:prstGeom>
          <a:noFill/>
        </p:spPr>
        <p:txBody>
          <a:bodyPr wrap="square" rtlCol="0">
            <a:spAutoFit/>
          </a:bodyPr>
          <a:lstStyle/>
          <a:p>
            <a:r>
              <a:rPr lang="en-US" sz="800" dirty="0" smtClean="0">
                <a:solidFill>
                  <a:schemeClr val="bg1"/>
                </a:solidFill>
              </a:rPr>
              <a:t>(ms</a:t>
            </a:r>
            <a:r>
              <a:rPr lang="en-US" sz="800" baseline="30000" dirty="0" smtClean="0">
                <a:solidFill>
                  <a:schemeClr val="bg1"/>
                </a:solidFill>
              </a:rPr>
              <a:t>-1</a:t>
            </a:r>
            <a:r>
              <a:rPr lang="en-US" sz="800" dirty="0" smtClean="0">
                <a:solidFill>
                  <a:schemeClr val="bg1"/>
                </a:solidFill>
              </a:rPr>
              <a:t>)</a:t>
            </a:r>
            <a:endParaRPr lang="en-US" sz="800" dirty="0">
              <a:solidFill>
                <a:schemeClr val="bg1"/>
              </a:solidFill>
            </a:endParaRPr>
          </a:p>
        </p:txBody>
      </p:sp>
    </p:spTree>
    <p:extLst>
      <p:ext uri="{BB962C8B-B14F-4D97-AF65-F5344CB8AC3E}">
        <p14:creationId xmlns:p14="http://schemas.microsoft.com/office/powerpoint/2010/main" val="3869769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400800" cy="1371600"/>
          </a:xfrm>
        </p:spPr>
        <p:txBody>
          <a:bodyPr>
            <a:normAutofit fontScale="90000"/>
          </a:bodyPr>
          <a:lstStyle/>
          <a:p>
            <a:pPr algn="l"/>
            <a:r>
              <a:rPr lang="en-US" dirty="0" smtClean="0"/>
              <a:t>Visualizing forecasts and verifying data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876800" y="6360557"/>
            <a:ext cx="3806824" cy="369332"/>
          </a:xfrm>
          <a:prstGeom prst="rect">
            <a:avLst/>
          </a:prstGeom>
          <a:noFill/>
          <a:ln>
            <a:solidFill>
              <a:schemeClr val="accent1"/>
            </a:solidFill>
          </a:ln>
        </p:spPr>
        <p:txBody>
          <a:bodyPr wrap="square" rtlCol="0">
            <a:spAutoFit/>
          </a:bodyPr>
          <a:lstStyle/>
          <a:p>
            <a:r>
              <a:rPr lang="en-US" dirty="0" smtClean="0"/>
              <a:t>http://meso1.chpc.utah.edu/jfsp</a:t>
            </a:r>
            <a:endParaRPr lang="en-US" dirty="0"/>
          </a:p>
        </p:txBody>
      </p:sp>
      <p:sp>
        <p:nvSpPr>
          <p:cNvPr id="15" name="TextBox 14"/>
          <p:cNvSpPr txBox="1"/>
          <p:nvPr/>
        </p:nvSpPr>
        <p:spPr>
          <a:xfrm>
            <a:off x="113938" y="1495245"/>
            <a:ext cx="2044361" cy="1200329"/>
          </a:xfrm>
          <a:prstGeom prst="rect">
            <a:avLst/>
          </a:prstGeom>
          <a:noFill/>
          <a:ln>
            <a:solidFill>
              <a:schemeClr val="accent1"/>
            </a:solidFill>
          </a:ln>
        </p:spPr>
        <p:txBody>
          <a:bodyPr wrap="square" rtlCol="0">
            <a:spAutoFit/>
          </a:bodyPr>
          <a:lstStyle/>
          <a:p>
            <a:pPr algn="ctr"/>
            <a:r>
              <a:rPr lang="en-US" dirty="0" smtClean="0"/>
              <a:t>These adjustments also apply to the map markers</a:t>
            </a:r>
            <a:endParaRPr lang="en-US" dirty="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33</a:t>
            </a:fld>
            <a:endParaRPr kumimoji="0" lang="en-US"/>
          </a:p>
        </p:txBody>
      </p:sp>
      <p:pic>
        <p:nvPicPr>
          <p:cNvPr id="6" name="Picture 5" descr="Prescribed by WFO - Google Chrome"/>
          <p:cNvPicPr>
            <a:picLocks noChangeAspect="1"/>
          </p:cNvPicPr>
          <p:nvPr/>
        </p:nvPicPr>
        <p:blipFill rotWithShape="1">
          <a:blip r:embed="rId3">
            <a:extLst>
              <a:ext uri="{28A0092B-C50C-407E-A947-70E740481C1C}">
                <a14:useLocalDpi xmlns:a14="http://schemas.microsoft.com/office/drawing/2010/main" val="0"/>
              </a:ext>
            </a:extLst>
          </a:blip>
          <a:srcRect l="15938" t="13207" r="18958" b="9562"/>
          <a:stretch/>
        </p:blipFill>
        <p:spPr>
          <a:xfrm>
            <a:off x="2158299" y="1495245"/>
            <a:ext cx="6525326" cy="4865312"/>
          </a:xfrm>
          <a:prstGeom prst="rect">
            <a:avLst/>
          </a:prstGeom>
          <a:ln>
            <a:solidFill>
              <a:schemeClr val="accent1"/>
            </a:solidFill>
          </a:ln>
        </p:spPr>
      </p:pic>
    </p:spTree>
    <p:extLst>
      <p:ext uri="{BB962C8B-B14F-4D97-AF65-F5344CB8AC3E}">
        <p14:creationId xmlns:p14="http://schemas.microsoft.com/office/powerpoint/2010/main" val="89768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400800" cy="1371600"/>
          </a:xfrm>
        </p:spPr>
        <p:txBody>
          <a:bodyPr>
            <a:normAutofit fontScale="90000"/>
          </a:bodyPr>
          <a:lstStyle/>
          <a:p>
            <a:pPr algn="l"/>
            <a:r>
              <a:rPr lang="en-US" dirty="0" smtClean="0"/>
              <a:t>Visualizing forecasts and verifying data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711025" y="6324600"/>
            <a:ext cx="3806824" cy="369332"/>
          </a:xfrm>
          <a:prstGeom prst="rect">
            <a:avLst/>
          </a:prstGeom>
          <a:noFill/>
          <a:ln>
            <a:solidFill>
              <a:schemeClr val="accent1"/>
            </a:solidFill>
          </a:ln>
        </p:spPr>
        <p:txBody>
          <a:bodyPr wrap="square" rtlCol="0">
            <a:spAutoFit/>
          </a:bodyPr>
          <a:lstStyle/>
          <a:p>
            <a:r>
              <a:rPr lang="en-US" dirty="0" smtClean="0"/>
              <a:t>http://meso1.chpc.utah.edu/jfsp</a:t>
            </a:r>
            <a:endParaRPr lang="en-US" dirty="0"/>
          </a:p>
        </p:txBody>
      </p:sp>
      <p:sp>
        <p:nvSpPr>
          <p:cNvPr id="15" name="TextBox 14"/>
          <p:cNvSpPr txBox="1"/>
          <p:nvPr/>
        </p:nvSpPr>
        <p:spPr>
          <a:xfrm>
            <a:off x="113938" y="1528744"/>
            <a:ext cx="2017150" cy="1200329"/>
          </a:xfrm>
          <a:prstGeom prst="rect">
            <a:avLst/>
          </a:prstGeom>
          <a:noFill/>
          <a:ln>
            <a:solidFill>
              <a:schemeClr val="accent1"/>
            </a:solidFill>
          </a:ln>
        </p:spPr>
        <p:txBody>
          <a:bodyPr wrap="square" rtlCol="0">
            <a:spAutoFit/>
          </a:bodyPr>
          <a:lstStyle/>
          <a:p>
            <a:pPr algn="ctr"/>
            <a:r>
              <a:rPr lang="en-US" dirty="0" smtClean="0"/>
              <a:t>These adjustments also apply to the map markers</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34</a:t>
            </a:fld>
            <a:endParaRPr kumimoji="0"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088" y="1528744"/>
            <a:ext cx="6386761" cy="4795856"/>
          </a:xfrm>
          <a:prstGeom prst="rect">
            <a:avLst/>
          </a:prstGeom>
          <a:ln>
            <a:solidFill>
              <a:schemeClr val="accent1"/>
            </a:solidFill>
          </a:ln>
        </p:spPr>
      </p:pic>
    </p:spTree>
    <p:extLst>
      <p:ext uri="{BB962C8B-B14F-4D97-AF65-F5344CB8AC3E}">
        <p14:creationId xmlns:p14="http://schemas.microsoft.com/office/powerpoint/2010/main" val="870119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7010400" cy="1371600"/>
          </a:xfrm>
        </p:spPr>
        <p:txBody>
          <a:bodyPr>
            <a:normAutofit fontScale="90000"/>
          </a:bodyPr>
          <a:lstStyle/>
          <a:p>
            <a:pPr algn="l"/>
            <a:r>
              <a:rPr lang="en-US" dirty="0" smtClean="0"/>
              <a:t>Giving the user control</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55575" y="990600"/>
            <a:ext cx="4873625" cy="369332"/>
          </a:xfrm>
          <a:prstGeom prst="rect">
            <a:avLst/>
          </a:prstGeom>
          <a:noFill/>
          <a:ln>
            <a:solidFill>
              <a:schemeClr val="accent1"/>
            </a:solidFill>
          </a:ln>
        </p:spPr>
        <p:txBody>
          <a:bodyPr wrap="square" rtlCol="0">
            <a:spAutoFit/>
          </a:bodyPr>
          <a:lstStyle/>
          <a:p>
            <a:r>
              <a:rPr lang="en-US" dirty="0" smtClean="0"/>
              <a:t>Why are some markers black and others red?</a:t>
            </a:r>
            <a:endParaRPr lang="en-US" dirty="0"/>
          </a:p>
        </p:txBody>
      </p:sp>
      <p:pic>
        <p:nvPicPr>
          <p:cNvPr id="6" name="Picture 5" descr="Prescribed by WFO - Google Chrome"/>
          <p:cNvPicPr>
            <a:picLocks noChangeAspect="1"/>
          </p:cNvPicPr>
          <p:nvPr/>
        </p:nvPicPr>
        <p:blipFill rotWithShape="1">
          <a:blip r:embed="rId3">
            <a:extLst>
              <a:ext uri="{28A0092B-C50C-407E-A947-70E740481C1C}">
                <a14:useLocalDpi xmlns:a14="http://schemas.microsoft.com/office/drawing/2010/main" val="0"/>
              </a:ext>
            </a:extLst>
          </a:blip>
          <a:srcRect l="5974" t="63895" r="5455" b="30526"/>
          <a:stretch/>
        </p:blipFill>
        <p:spPr>
          <a:xfrm>
            <a:off x="155575" y="1359932"/>
            <a:ext cx="8098972" cy="320633"/>
          </a:xfrm>
          <a:prstGeom prst="rect">
            <a:avLst/>
          </a:prstGeom>
          <a:ln>
            <a:solidFill>
              <a:schemeClr val="accent1"/>
            </a:solidFill>
          </a:ln>
        </p:spPr>
      </p:pic>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35</a:t>
            </a:fld>
            <a:endParaRPr kumimoji="0" lang="en-US"/>
          </a:p>
        </p:txBody>
      </p:sp>
      <p:sp>
        <p:nvSpPr>
          <p:cNvPr id="8" name="Subtitle 2"/>
          <p:cNvSpPr txBox="1">
            <a:spLocks/>
          </p:cNvSpPr>
          <p:nvPr/>
        </p:nvSpPr>
        <p:spPr>
          <a:xfrm>
            <a:off x="2743199" y="1680564"/>
            <a:ext cx="5511347" cy="4186836"/>
          </a:xfrm>
          <a:prstGeom prst="rect">
            <a:avLst/>
          </a:prstGeom>
          <a:ln>
            <a:solidFill>
              <a:schemeClr val="accent1"/>
            </a:solidFill>
          </a:ln>
        </p:spPr>
        <p:txBody>
          <a:bodyPr vert="horz" tIns="0" rIns="45720" bIns="0" anchor="t">
            <a:normAutofit lnSpcReduction="10000"/>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endParaRPr lang="en-US" dirty="0" smtClean="0"/>
          </a:p>
          <a:p>
            <a:pPr marL="342900" indent="-342900" algn="l">
              <a:buClr>
                <a:schemeClr val="tx2">
                  <a:lumMod val="10000"/>
                </a:schemeClr>
              </a:buClr>
              <a:buFont typeface="Wingdings" panose="05000000000000000000" pitchFamily="2" charset="2"/>
              <a:buChar char="v"/>
            </a:pPr>
            <a:r>
              <a:rPr lang="en-US" dirty="0" smtClean="0"/>
              <a:t>These are the thresholds used in the evaluation presented here and are the defaults for the web tools</a:t>
            </a:r>
          </a:p>
          <a:p>
            <a:pPr marL="800100" lvl="1" indent="-342900" algn="l">
              <a:buClr>
                <a:schemeClr val="tx2">
                  <a:lumMod val="10000"/>
                </a:schemeClr>
              </a:buClr>
              <a:buFont typeface="Wingdings" panose="05000000000000000000" pitchFamily="2" charset="2"/>
              <a:buChar char="v"/>
            </a:pPr>
            <a:r>
              <a:rPr lang="en-US" sz="1800" dirty="0" smtClean="0"/>
              <a:t>Not universally useful or even reasonable in some cases</a:t>
            </a:r>
          </a:p>
          <a:p>
            <a:pPr marL="342900" indent="-342900" algn="l">
              <a:buClr>
                <a:schemeClr val="tx2">
                  <a:lumMod val="10000"/>
                </a:schemeClr>
              </a:buClr>
              <a:buFont typeface="Wingdings" panose="05000000000000000000" pitchFamily="2" charset="2"/>
              <a:buChar char="v"/>
            </a:pPr>
            <a:r>
              <a:rPr lang="en-US" dirty="0" smtClean="0"/>
              <a:t>Red markers are forecasts where the difference between the forecast and observed values are less than all of the thresholds</a:t>
            </a:r>
          </a:p>
          <a:p>
            <a:pPr marL="342900" indent="-342900" algn="l">
              <a:buClr>
                <a:schemeClr val="tx2">
                  <a:lumMod val="10000"/>
                </a:schemeClr>
              </a:buClr>
              <a:buFont typeface="Wingdings" panose="05000000000000000000" pitchFamily="2" charset="2"/>
              <a:buChar char="v"/>
            </a:pPr>
            <a:r>
              <a:rPr lang="en-US" dirty="0" smtClean="0"/>
              <a:t>Black markers are cases where either temperature, relative humidity, or wind speed forecasts are off from the observation by more than the thresholds.</a:t>
            </a:r>
          </a:p>
        </p:txBody>
      </p:sp>
    </p:spTree>
    <p:extLst>
      <p:ext uri="{BB962C8B-B14F-4D97-AF65-F5344CB8AC3E}">
        <p14:creationId xmlns:p14="http://schemas.microsoft.com/office/powerpoint/2010/main" val="3598365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781800" cy="1371600"/>
          </a:xfrm>
        </p:spPr>
        <p:txBody>
          <a:bodyPr>
            <a:normAutofit fontScale="90000"/>
          </a:bodyPr>
          <a:lstStyle/>
          <a:p>
            <a:pPr algn="l"/>
            <a:r>
              <a:rPr lang="en-US" dirty="0" smtClean="0"/>
              <a:t>Giving the user control</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710485" y="6324600"/>
            <a:ext cx="3806824" cy="369332"/>
          </a:xfrm>
          <a:prstGeom prst="rect">
            <a:avLst/>
          </a:prstGeom>
          <a:noFill/>
          <a:ln>
            <a:solidFill>
              <a:schemeClr val="accent1"/>
            </a:solidFill>
          </a:ln>
        </p:spPr>
        <p:txBody>
          <a:bodyPr wrap="square" rtlCol="0">
            <a:spAutoFit/>
          </a:bodyPr>
          <a:lstStyle/>
          <a:p>
            <a:r>
              <a:rPr lang="en-US" dirty="0" smtClean="0"/>
              <a:t>http://meso1.chpc.utah.edu/jfsp</a:t>
            </a:r>
            <a:endParaRPr lang="en-US" dirty="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36</a:t>
            </a:fld>
            <a:endParaRPr kumimoji="0" lang="en-US"/>
          </a:p>
        </p:txBody>
      </p:sp>
      <p:pic>
        <p:nvPicPr>
          <p:cNvPr id="8" name="Picture 7" descr="Prescribed by WFO - Google Chrome"/>
          <p:cNvPicPr>
            <a:picLocks noChangeAspect="1"/>
          </p:cNvPicPr>
          <p:nvPr/>
        </p:nvPicPr>
        <p:blipFill rotWithShape="1">
          <a:blip r:embed="rId3">
            <a:extLst>
              <a:ext uri="{28A0092B-C50C-407E-A947-70E740481C1C}">
                <a14:useLocalDpi xmlns:a14="http://schemas.microsoft.com/office/drawing/2010/main" val="0"/>
              </a:ext>
            </a:extLst>
          </a:blip>
          <a:srcRect l="15938" t="13207" r="18958" b="9562"/>
          <a:stretch/>
        </p:blipFill>
        <p:spPr>
          <a:xfrm>
            <a:off x="1676400" y="1235032"/>
            <a:ext cx="6840909" cy="5089567"/>
          </a:xfrm>
          <a:prstGeom prst="rect">
            <a:avLst/>
          </a:prstGeom>
          <a:ln>
            <a:solidFill>
              <a:schemeClr val="accent1"/>
            </a:solidFill>
          </a:ln>
        </p:spPr>
      </p:pic>
      <p:pic>
        <p:nvPicPr>
          <p:cNvPr id="7" name="Picture 6" descr="Prescribed by WFO - Google Chrome"/>
          <p:cNvPicPr>
            <a:picLocks noChangeAspect="1"/>
          </p:cNvPicPr>
          <p:nvPr/>
        </p:nvPicPr>
        <p:blipFill rotWithShape="1">
          <a:blip r:embed="rId4">
            <a:extLst>
              <a:ext uri="{28A0092B-C50C-407E-A947-70E740481C1C}">
                <a14:useLocalDpi xmlns:a14="http://schemas.microsoft.com/office/drawing/2010/main" val="0"/>
              </a:ext>
            </a:extLst>
          </a:blip>
          <a:srcRect l="5974" t="63895" r="5455" b="30526"/>
          <a:stretch/>
        </p:blipFill>
        <p:spPr>
          <a:xfrm>
            <a:off x="418337" y="914400"/>
            <a:ext cx="8098972" cy="320633"/>
          </a:xfrm>
          <a:prstGeom prst="rect">
            <a:avLst/>
          </a:prstGeom>
          <a:ln>
            <a:solidFill>
              <a:schemeClr val="accent1"/>
            </a:solidFill>
          </a:ln>
        </p:spPr>
      </p:pic>
    </p:spTree>
    <p:extLst>
      <p:ext uri="{BB962C8B-B14F-4D97-AF65-F5344CB8AC3E}">
        <p14:creationId xmlns:p14="http://schemas.microsoft.com/office/powerpoint/2010/main" val="2433016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781800" cy="1371600"/>
          </a:xfrm>
        </p:spPr>
        <p:txBody>
          <a:bodyPr>
            <a:normAutofit fontScale="90000"/>
          </a:bodyPr>
          <a:lstStyle/>
          <a:p>
            <a:pPr algn="l"/>
            <a:r>
              <a:rPr lang="en-US" dirty="0" smtClean="0"/>
              <a:t>Giving the user control</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710485" y="6324600"/>
            <a:ext cx="3806824" cy="369332"/>
          </a:xfrm>
          <a:prstGeom prst="rect">
            <a:avLst/>
          </a:prstGeom>
          <a:noFill/>
          <a:ln>
            <a:solidFill>
              <a:schemeClr val="accent1"/>
            </a:solidFill>
          </a:ln>
        </p:spPr>
        <p:txBody>
          <a:bodyPr wrap="square" rtlCol="0">
            <a:spAutoFit/>
          </a:bodyPr>
          <a:lstStyle/>
          <a:p>
            <a:r>
              <a:rPr lang="en-US" dirty="0" smtClean="0"/>
              <a:t>http://meso1.chpc.utah.edu/jfsp</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37</a:t>
            </a:fld>
            <a:endParaRPr kumimoji="0" lang="en-US"/>
          </a:p>
        </p:txBody>
      </p:sp>
      <p:pic>
        <p:nvPicPr>
          <p:cNvPr id="6" name="Picture 5" descr="Prescribed by WFO - Google Chrome"/>
          <p:cNvPicPr>
            <a:picLocks noChangeAspect="1"/>
          </p:cNvPicPr>
          <p:nvPr/>
        </p:nvPicPr>
        <p:blipFill rotWithShape="1">
          <a:blip r:embed="rId3">
            <a:extLst>
              <a:ext uri="{28A0092B-C50C-407E-A947-70E740481C1C}">
                <a14:useLocalDpi xmlns:a14="http://schemas.microsoft.com/office/drawing/2010/main" val="0"/>
              </a:ext>
            </a:extLst>
          </a:blip>
          <a:srcRect l="17396" t="13042" r="17500" b="9562"/>
          <a:stretch/>
        </p:blipFill>
        <p:spPr>
          <a:xfrm>
            <a:off x="1705789" y="1235033"/>
            <a:ext cx="6811520" cy="5089567"/>
          </a:xfrm>
          <a:prstGeom prst="rect">
            <a:avLst/>
          </a:prstGeom>
          <a:ln>
            <a:solidFill>
              <a:schemeClr val="accent1"/>
            </a:solidFill>
          </a:ln>
        </p:spPr>
      </p:pic>
      <p:pic>
        <p:nvPicPr>
          <p:cNvPr id="8" name="Picture 7" descr="Prescribed by WFO - Google Chrome"/>
          <p:cNvPicPr>
            <a:picLocks noChangeAspect="1"/>
          </p:cNvPicPr>
          <p:nvPr/>
        </p:nvPicPr>
        <p:blipFill rotWithShape="1">
          <a:blip r:embed="rId4">
            <a:extLst>
              <a:ext uri="{28A0092B-C50C-407E-A947-70E740481C1C}">
                <a14:useLocalDpi xmlns:a14="http://schemas.microsoft.com/office/drawing/2010/main" val="0"/>
              </a:ext>
            </a:extLst>
          </a:blip>
          <a:srcRect l="17604" t="50000" r="17708" b="46851"/>
          <a:stretch/>
        </p:blipFill>
        <p:spPr>
          <a:xfrm>
            <a:off x="528252" y="990600"/>
            <a:ext cx="7989057" cy="244433"/>
          </a:xfrm>
          <a:prstGeom prst="rect">
            <a:avLst/>
          </a:prstGeom>
          <a:ln>
            <a:solidFill>
              <a:schemeClr val="accent1"/>
            </a:solidFill>
          </a:ln>
        </p:spPr>
      </p:pic>
    </p:spTree>
    <p:extLst>
      <p:ext uri="{BB962C8B-B14F-4D97-AF65-F5344CB8AC3E}">
        <p14:creationId xmlns:p14="http://schemas.microsoft.com/office/powerpoint/2010/main" val="3523965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781800" cy="1371600"/>
          </a:xfrm>
        </p:spPr>
        <p:txBody>
          <a:bodyPr>
            <a:normAutofit fontScale="90000"/>
          </a:bodyPr>
          <a:lstStyle/>
          <a:p>
            <a:pPr algn="l"/>
            <a:r>
              <a:rPr lang="en-US" dirty="0" smtClean="0"/>
              <a:t>Giving the user control</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710485" y="6324600"/>
            <a:ext cx="3806824" cy="369332"/>
          </a:xfrm>
          <a:prstGeom prst="rect">
            <a:avLst/>
          </a:prstGeom>
          <a:noFill/>
          <a:ln>
            <a:solidFill>
              <a:schemeClr val="accent1"/>
            </a:solidFill>
          </a:ln>
        </p:spPr>
        <p:txBody>
          <a:bodyPr wrap="square" rtlCol="0">
            <a:spAutoFit/>
          </a:bodyPr>
          <a:lstStyle/>
          <a:p>
            <a:r>
              <a:rPr lang="en-US" dirty="0" smtClean="0"/>
              <a:t>http://meso1.chpc.utah.edu/jfsp</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38</a:t>
            </a:fld>
            <a:endParaRPr kumimoji="0" lang="en-US"/>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1228" t="20286" r="56074" b="8857"/>
          <a:stretch/>
        </p:blipFill>
        <p:spPr bwMode="auto">
          <a:xfrm>
            <a:off x="1155488" y="825408"/>
            <a:ext cx="7361821" cy="5499192"/>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4" name="Oval 3"/>
          <p:cNvSpPr/>
          <p:nvPr/>
        </p:nvSpPr>
        <p:spPr>
          <a:xfrm>
            <a:off x="3886200" y="4419600"/>
            <a:ext cx="228600" cy="304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endCxn id="4" idx="1"/>
          </p:cNvCxnSpPr>
          <p:nvPr/>
        </p:nvCxnSpPr>
        <p:spPr>
          <a:xfrm>
            <a:off x="3200400" y="3276600"/>
            <a:ext cx="719278" cy="1187637"/>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082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escribed by WFO - Google Chrome"/>
          <p:cNvPicPr>
            <a:picLocks noChangeAspect="1"/>
          </p:cNvPicPr>
          <p:nvPr/>
        </p:nvPicPr>
        <p:blipFill rotWithShape="1">
          <a:blip r:embed="rId3">
            <a:extLst>
              <a:ext uri="{28A0092B-C50C-407E-A947-70E740481C1C}">
                <a14:useLocalDpi xmlns:a14="http://schemas.microsoft.com/office/drawing/2010/main" val="0"/>
              </a:ext>
            </a:extLst>
          </a:blip>
          <a:srcRect l="20413" t="20518" r="20413" b="8954"/>
          <a:stretch/>
        </p:blipFill>
        <p:spPr>
          <a:xfrm>
            <a:off x="1219200" y="857377"/>
            <a:ext cx="7298109" cy="5467223"/>
          </a:xfrm>
          <a:prstGeom prst="rect">
            <a:avLst/>
          </a:prstGeom>
          <a:ln>
            <a:solidFill>
              <a:schemeClr val="accent1"/>
            </a:solidFill>
          </a:ln>
        </p:spPr>
      </p:pic>
      <p:sp>
        <p:nvSpPr>
          <p:cNvPr id="2" name="Title 1"/>
          <p:cNvSpPr>
            <a:spLocks noGrp="1"/>
          </p:cNvSpPr>
          <p:nvPr>
            <p:ph type="ctrTitle"/>
          </p:nvPr>
        </p:nvSpPr>
        <p:spPr>
          <a:xfrm>
            <a:off x="228600" y="152400"/>
            <a:ext cx="6781800" cy="1371600"/>
          </a:xfrm>
        </p:spPr>
        <p:txBody>
          <a:bodyPr>
            <a:normAutofit fontScale="90000"/>
          </a:bodyPr>
          <a:lstStyle/>
          <a:p>
            <a:pPr algn="l"/>
            <a:r>
              <a:rPr lang="en-US" dirty="0" smtClean="0"/>
              <a:t>Giving the user control</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710485" y="6324600"/>
            <a:ext cx="3806824" cy="369332"/>
          </a:xfrm>
          <a:prstGeom prst="rect">
            <a:avLst/>
          </a:prstGeom>
          <a:noFill/>
          <a:ln>
            <a:solidFill>
              <a:schemeClr val="accent1"/>
            </a:solidFill>
          </a:ln>
        </p:spPr>
        <p:txBody>
          <a:bodyPr wrap="square" rtlCol="0">
            <a:spAutoFit/>
          </a:bodyPr>
          <a:lstStyle/>
          <a:p>
            <a:r>
              <a:rPr lang="en-US" dirty="0" smtClean="0"/>
              <a:t>http://meso1.chpc.utah.edu/jfsp</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39</a:t>
            </a:fld>
            <a:endParaRPr kumimoji="0" lang="en-US"/>
          </a:p>
        </p:txBody>
      </p:sp>
      <p:sp>
        <p:nvSpPr>
          <p:cNvPr id="4" name="Oval 3"/>
          <p:cNvSpPr/>
          <p:nvPr/>
        </p:nvSpPr>
        <p:spPr>
          <a:xfrm>
            <a:off x="3886200" y="4419600"/>
            <a:ext cx="228600" cy="304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endCxn id="4" idx="1"/>
          </p:cNvCxnSpPr>
          <p:nvPr/>
        </p:nvCxnSpPr>
        <p:spPr>
          <a:xfrm>
            <a:off x="3200400" y="3276600"/>
            <a:ext cx="719278" cy="1187637"/>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1365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3505200" cy="838200"/>
          </a:xfrm>
        </p:spPr>
        <p:txBody>
          <a:bodyPr>
            <a:normAutofit/>
          </a:bodyPr>
          <a:lstStyle/>
          <a:p>
            <a:pPr algn="l"/>
            <a:r>
              <a:rPr lang="en-US" dirty="0" smtClean="0"/>
              <a:t>MOTIVATION</a:t>
            </a:r>
            <a:endParaRPr lang="en-US" dirty="0"/>
          </a:p>
        </p:txBody>
      </p:sp>
      <p:sp>
        <p:nvSpPr>
          <p:cNvPr id="3" name="Subtitle 2"/>
          <p:cNvSpPr>
            <a:spLocks noGrp="1"/>
          </p:cNvSpPr>
          <p:nvPr>
            <p:ph type="subTitle" idx="1"/>
          </p:nvPr>
        </p:nvSpPr>
        <p:spPr>
          <a:xfrm>
            <a:off x="609600" y="1143000"/>
            <a:ext cx="6553200" cy="4572000"/>
          </a:xfrm>
        </p:spPr>
        <p:txBody>
          <a:bodyPr anchor="t">
            <a:normAutofit/>
          </a:bodyPr>
          <a:lstStyle/>
          <a:p>
            <a:pPr marL="342900" indent="-342900" algn="l">
              <a:buClr>
                <a:schemeClr val="tx2">
                  <a:lumMod val="10000"/>
                </a:schemeClr>
              </a:buClr>
              <a:buFont typeface="Wingdings" panose="05000000000000000000" pitchFamily="2" charset="2"/>
              <a:buChar char="v"/>
            </a:pPr>
            <a:r>
              <a:rPr lang="en-US" i="1" dirty="0" smtClean="0"/>
              <a:t>Fire </a:t>
            </a:r>
            <a:r>
              <a:rPr lang="en-US" i="1" dirty="0"/>
              <a:t>Weather Research: A Burning Agenda for </a:t>
            </a:r>
            <a:r>
              <a:rPr lang="en-US" i="1" dirty="0" smtClean="0"/>
              <a:t>NOAA </a:t>
            </a:r>
            <a:r>
              <a:rPr lang="en-US" dirty="0" smtClean="0"/>
              <a:t>2008 Report Recommendation 11.2</a:t>
            </a:r>
          </a:p>
          <a:p>
            <a:pPr marL="800100" lvl="1" indent="-342900" algn="l">
              <a:buClr>
                <a:schemeClr val="tx2">
                  <a:lumMod val="10000"/>
                </a:schemeClr>
              </a:buClr>
              <a:buFont typeface="Wingdings" panose="05000000000000000000" pitchFamily="2" charset="2"/>
              <a:buChar char="v"/>
            </a:pPr>
            <a:r>
              <a:rPr lang="en-US" sz="1800" dirty="0" smtClean="0"/>
              <a:t>“NOAA should…Provide fire weather forecast verification and validation information and include performance standards for each forecast element” (NOAA SAB 2008)</a:t>
            </a:r>
          </a:p>
          <a:p>
            <a:pPr marL="800100" lvl="1" indent="-342900" algn="l">
              <a:buClr>
                <a:schemeClr val="tx2">
                  <a:lumMod val="10000"/>
                </a:schemeClr>
              </a:buClr>
              <a:buFont typeface="Wingdings" panose="05000000000000000000" pitchFamily="2" charset="2"/>
              <a:buChar char="v"/>
            </a:pPr>
            <a:endParaRPr lang="en-US" sz="1800" dirty="0"/>
          </a:p>
          <a:p>
            <a:pPr marL="342900" indent="-342900" algn="l">
              <a:buClr>
                <a:schemeClr val="tx2">
                  <a:lumMod val="10000"/>
                </a:schemeClr>
              </a:buClr>
              <a:buFont typeface="Wingdings" panose="05000000000000000000" pitchFamily="2" charset="2"/>
              <a:buChar char="v"/>
            </a:pPr>
            <a:r>
              <a:rPr lang="en-US" dirty="0" smtClean="0"/>
              <a:t>Fires in San Diego in 2003 and in Colorado in 2012-13 burned a combined 4617 homes; </a:t>
            </a:r>
            <a:r>
              <a:rPr lang="en-US" dirty="0" err="1" smtClean="0"/>
              <a:t>Yarnell</a:t>
            </a:r>
            <a:r>
              <a:rPr lang="en-US" dirty="0" smtClean="0"/>
              <a:t> Hill Fire in 2013 caused the deaths of 19 firefighters.</a:t>
            </a:r>
          </a:p>
          <a:p>
            <a:pPr marL="800100" lvl="1" indent="-342900" algn="l">
              <a:buClr>
                <a:schemeClr val="tx2">
                  <a:lumMod val="10000"/>
                </a:schemeClr>
              </a:buClr>
              <a:buFont typeface="Wingdings" panose="05000000000000000000" pitchFamily="2" charset="2"/>
              <a:buChar char="v"/>
            </a:pPr>
            <a:r>
              <a:rPr lang="en-US" sz="1800" dirty="0" smtClean="0"/>
              <a:t>Expansion of the </a:t>
            </a:r>
            <a:r>
              <a:rPr lang="en-US" sz="1800" dirty="0" err="1" smtClean="0"/>
              <a:t>wildland</a:t>
            </a:r>
            <a:r>
              <a:rPr lang="en-US" sz="1800" dirty="0" smtClean="0"/>
              <a:t>-urban interface has made accuracy in fire danger forecasting a more pressing issue.</a:t>
            </a: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4</a:t>
            </a:fld>
            <a:endParaRPr kumimoji="0" lang="en-US"/>
          </a:p>
        </p:txBody>
      </p:sp>
    </p:spTree>
    <p:extLst>
      <p:ext uri="{BB962C8B-B14F-4D97-AF65-F5344CB8AC3E}">
        <p14:creationId xmlns:p14="http://schemas.microsoft.com/office/powerpoint/2010/main" val="23435297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rescribed by WFO - Google Chrome"/>
          <p:cNvPicPr>
            <a:picLocks noChangeAspect="1"/>
          </p:cNvPicPr>
          <p:nvPr/>
        </p:nvPicPr>
        <p:blipFill rotWithShape="1">
          <a:blip r:embed="rId3">
            <a:extLst>
              <a:ext uri="{28A0092B-C50C-407E-A947-70E740481C1C}">
                <a14:useLocalDpi xmlns:a14="http://schemas.microsoft.com/office/drawing/2010/main" val="0"/>
              </a:ext>
            </a:extLst>
          </a:blip>
          <a:srcRect l="20619" t="20681" r="20413" b="8955"/>
          <a:stretch/>
        </p:blipFill>
        <p:spPr>
          <a:xfrm>
            <a:off x="1219200" y="851019"/>
            <a:ext cx="7298109" cy="5473581"/>
          </a:xfrm>
          <a:prstGeom prst="rect">
            <a:avLst/>
          </a:prstGeom>
          <a:ln>
            <a:solidFill>
              <a:schemeClr val="accent1"/>
            </a:solidFill>
          </a:ln>
        </p:spPr>
      </p:pic>
      <p:sp>
        <p:nvSpPr>
          <p:cNvPr id="2" name="Title 1"/>
          <p:cNvSpPr>
            <a:spLocks noGrp="1"/>
          </p:cNvSpPr>
          <p:nvPr>
            <p:ph type="ctrTitle"/>
          </p:nvPr>
        </p:nvSpPr>
        <p:spPr>
          <a:xfrm>
            <a:off x="228600" y="152400"/>
            <a:ext cx="6781800" cy="1371600"/>
          </a:xfrm>
        </p:spPr>
        <p:txBody>
          <a:bodyPr>
            <a:normAutofit fontScale="90000"/>
          </a:bodyPr>
          <a:lstStyle/>
          <a:p>
            <a:pPr algn="l"/>
            <a:r>
              <a:rPr lang="en-US" dirty="0" smtClean="0"/>
              <a:t>Giving the user control</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p:cNvSpPr txBox="1"/>
          <p:nvPr/>
        </p:nvSpPr>
        <p:spPr>
          <a:xfrm>
            <a:off x="4710485" y="6324600"/>
            <a:ext cx="3806824" cy="369332"/>
          </a:xfrm>
          <a:prstGeom prst="rect">
            <a:avLst/>
          </a:prstGeom>
          <a:noFill/>
          <a:ln>
            <a:solidFill>
              <a:schemeClr val="accent1"/>
            </a:solidFill>
          </a:ln>
        </p:spPr>
        <p:txBody>
          <a:bodyPr wrap="square" rtlCol="0">
            <a:spAutoFit/>
          </a:bodyPr>
          <a:lstStyle/>
          <a:p>
            <a:r>
              <a:rPr lang="en-US" dirty="0" smtClean="0"/>
              <a:t>http://meso1.chpc.utah.edu/jfsp</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40</a:t>
            </a:fld>
            <a:endParaRPr kumimoji="0" lang="en-US"/>
          </a:p>
        </p:txBody>
      </p:sp>
      <p:sp>
        <p:nvSpPr>
          <p:cNvPr id="4" name="Oval 3"/>
          <p:cNvSpPr/>
          <p:nvPr/>
        </p:nvSpPr>
        <p:spPr>
          <a:xfrm>
            <a:off x="3886200" y="4419600"/>
            <a:ext cx="228600" cy="304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endCxn id="4" idx="1"/>
          </p:cNvCxnSpPr>
          <p:nvPr/>
        </p:nvCxnSpPr>
        <p:spPr>
          <a:xfrm>
            <a:off x="3200400" y="3276600"/>
            <a:ext cx="719278" cy="1187637"/>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436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400800" cy="990600"/>
          </a:xfrm>
        </p:spPr>
        <p:txBody>
          <a:bodyPr>
            <a:normAutofit fontScale="90000"/>
          </a:bodyPr>
          <a:lstStyle/>
          <a:p>
            <a:pPr algn="l"/>
            <a:r>
              <a:rPr lang="en-US" dirty="0" smtClean="0"/>
              <a:t>Research restrictions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55575" y="1143000"/>
            <a:ext cx="7391400" cy="2971800"/>
          </a:xfrm>
          <a:prstGeom prst="rect">
            <a:avLst/>
          </a:prstGeom>
          <a:ln>
            <a:no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For the sample evaluated in the research, the following restrictions were made:</a:t>
            </a:r>
          </a:p>
          <a:p>
            <a:pPr marL="800100" lvl="1" indent="-342900" algn="l">
              <a:buClr>
                <a:schemeClr val="tx2">
                  <a:lumMod val="10000"/>
                </a:schemeClr>
              </a:buClr>
              <a:buFont typeface="Wingdings" panose="05000000000000000000" pitchFamily="2" charset="2"/>
              <a:buChar char="v"/>
            </a:pPr>
            <a:r>
              <a:rPr lang="en-US" sz="1800" dirty="0" smtClean="0"/>
              <a:t>NDFD and Real-Time </a:t>
            </a:r>
            <a:r>
              <a:rPr lang="en-US" sz="1800" dirty="0" err="1" smtClean="0"/>
              <a:t>Mesoscale</a:t>
            </a:r>
            <a:r>
              <a:rPr lang="en-US" sz="1800" dirty="0" smtClean="0"/>
              <a:t> Analysis (RTMA, not shown) used were at 5 km grid spacing</a:t>
            </a:r>
          </a:p>
          <a:p>
            <a:pPr marL="800100" lvl="1" indent="-342900" algn="l">
              <a:buClr>
                <a:schemeClr val="tx2">
                  <a:lumMod val="10000"/>
                </a:schemeClr>
              </a:buClr>
              <a:buFont typeface="Wingdings" panose="05000000000000000000" pitchFamily="2" charset="2"/>
              <a:buChar char="v"/>
            </a:pPr>
            <a:r>
              <a:rPr lang="en-US" sz="1800" dirty="0" smtClean="0"/>
              <a:t>NDFD forecasts used were issued at 9 UTC for 6-, 9-, 12-, and 15-hour lead times (for 15, 18, 21, and 24 UTC)</a:t>
            </a:r>
          </a:p>
          <a:p>
            <a:pPr marL="800100" lvl="1" indent="-342900" algn="l">
              <a:buClr>
                <a:schemeClr val="tx2">
                  <a:lumMod val="10000"/>
                </a:schemeClr>
              </a:buClr>
              <a:buFont typeface="Wingdings" panose="05000000000000000000" pitchFamily="2" charset="2"/>
              <a:buChar char="v"/>
            </a:pPr>
            <a:r>
              <a:rPr lang="en-US" sz="1800" dirty="0" smtClean="0"/>
              <a:t>RTMAs used were for 15, 18, 21, and 24 UTC as well</a:t>
            </a:r>
          </a:p>
          <a:p>
            <a:pPr marL="800100" lvl="1" indent="-342900" algn="l">
              <a:buClr>
                <a:schemeClr val="tx2">
                  <a:lumMod val="10000"/>
                </a:schemeClr>
              </a:buClr>
              <a:buFont typeface="Wingdings" panose="05000000000000000000" pitchFamily="2" charset="2"/>
              <a:buChar char="v"/>
            </a:pPr>
            <a:r>
              <a:rPr lang="en-US" sz="1800" dirty="0" smtClean="0"/>
              <a:t>The verifying observation had to be within 50 km and 333 vertical meters of the spot forecast location and elevation</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41</a:t>
            </a:fld>
            <a:endParaRPr kumimoji="0" lang="en-US"/>
          </a:p>
        </p:txBody>
      </p:sp>
    </p:spTree>
    <p:extLst>
      <p:ext uri="{BB962C8B-B14F-4D97-AF65-F5344CB8AC3E}">
        <p14:creationId xmlns:p14="http://schemas.microsoft.com/office/powerpoint/2010/main" val="413964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2743200" cy="838200"/>
          </a:xfrm>
        </p:spPr>
        <p:txBody>
          <a:bodyPr>
            <a:normAutofit/>
          </a:bodyPr>
          <a:lstStyle/>
          <a:p>
            <a:pPr algn="l"/>
            <a:r>
              <a:rPr lang="en-US" dirty="0" smtClean="0"/>
              <a:t>outline</a:t>
            </a:r>
            <a:endParaRPr lang="en-US" dirty="0"/>
          </a:p>
        </p:txBody>
      </p:sp>
      <p:sp>
        <p:nvSpPr>
          <p:cNvPr id="3" name="Subtitle 2"/>
          <p:cNvSpPr>
            <a:spLocks noGrp="1"/>
          </p:cNvSpPr>
          <p:nvPr>
            <p:ph type="subTitle" idx="1"/>
          </p:nvPr>
        </p:nvSpPr>
        <p:spPr>
          <a:xfrm>
            <a:off x="914400" y="1066800"/>
            <a:ext cx="6553200" cy="5486400"/>
          </a:xfrm>
        </p:spPr>
        <p:txBody>
          <a:bodyPr anchor="t">
            <a:normAutofit fontScale="92500" lnSpcReduction="10000"/>
          </a:bodyPr>
          <a:lstStyle/>
          <a:p>
            <a:pPr marL="342900" indent="-342900" algn="l">
              <a:buClr>
                <a:schemeClr val="tx2">
                  <a:lumMod val="10000"/>
                </a:schemeClr>
              </a:buClr>
              <a:buFont typeface="Wingdings" panose="05000000000000000000" pitchFamily="2" charset="2"/>
              <a:buChar char="v"/>
            </a:pPr>
            <a:r>
              <a:rPr lang="en-US" dirty="0" smtClean="0"/>
              <a:t>Introduction</a:t>
            </a:r>
          </a:p>
          <a:p>
            <a:pPr marL="800100" lvl="1" indent="-342900" algn="l">
              <a:buClr>
                <a:schemeClr val="tx2">
                  <a:lumMod val="10000"/>
                </a:schemeClr>
              </a:buClr>
              <a:buFont typeface="Wingdings" panose="05000000000000000000" pitchFamily="2" charset="2"/>
              <a:buChar char="v"/>
            </a:pPr>
            <a:r>
              <a:rPr lang="en-US" sz="1800" dirty="0" smtClean="0"/>
              <a:t>Motivation</a:t>
            </a:r>
          </a:p>
          <a:p>
            <a:pPr marL="800100" lvl="1" indent="-342900" algn="l">
              <a:buClr>
                <a:schemeClr val="tx2">
                  <a:lumMod val="10000"/>
                </a:schemeClr>
              </a:buClr>
              <a:buFont typeface="Wingdings" panose="05000000000000000000" pitchFamily="2" charset="2"/>
              <a:buChar char="v"/>
            </a:pPr>
            <a:r>
              <a:rPr lang="en-US" sz="1800" dirty="0" smtClean="0"/>
              <a:t>Objectives</a:t>
            </a:r>
          </a:p>
          <a:p>
            <a:pPr marL="800100" lvl="1" indent="-342900" algn="l">
              <a:buClr>
                <a:schemeClr val="tx2">
                  <a:lumMod val="10000"/>
                </a:schemeClr>
              </a:buClr>
              <a:buFont typeface="Wingdings" panose="05000000000000000000" pitchFamily="2" charset="2"/>
              <a:buChar char="v"/>
            </a:pPr>
            <a:r>
              <a:rPr lang="en-US" sz="1800" dirty="0" smtClean="0"/>
              <a:t>What are Spot Forecasts?</a:t>
            </a:r>
          </a:p>
          <a:p>
            <a:pPr marL="342900" indent="-342900" algn="l">
              <a:buClr>
                <a:schemeClr val="tx2">
                  <a:lumMod val="10000"/>
                </a:schemeClr>
              </a:buClr>
              <a:buFont typeface="Wingdings" panose="05000000000000000000" pitchFamily="2" charset="2"/>
              <a:buChar char="v"/>
            </a:pPr>
            <a:r>
              <a:rPr lang="en-US" dirty="0" smtClean="0"/>
              <a:t>How Do We Verify Spot Forecasts?</a:t>
            </a:r>
          </a:p>
          <a:p>
            <a:pPr marL="800100" lvl="1" indent="-342900" algn="l">
              <a:buClr>
                <a:schemeClr val="tx2">
                  <a:lumMod val="10000"/>
                </a:schemeClr>
              </a:buClr>
              <a:buFont typeface="Wingdings" panose="05000000000000000000" pitchFamily="2" charset="2"/>
              <a:buChar char="v"/>
            </a:pPr>
            <a:r>
              <a:rPr lang="en-US" sz="1800" dirty="0" smtClean="0"/>
              <a:t>Surface Observations </a:t>
            </a:r>
          </a:p>
          <a:p>
            <a:pPr marL="800100" lvl="1" indent="-342900" algn="l">
              <a:buClr>
                <a:schemeClr val="tx2">
                  <a:lumMod val="10000"/>
                </a:schemeClr>
              </a:buClr>
              <a:buFont typeface="Wingdings" panose="05000000000000000000" pitchFamily="2" charset="2"/>
              <a:buChar char="v"/>
            </a:pPr>
            <a:r>
              <a:rPr lang="en-US" sz="1800" dirty="0" smtClean="0"/>
              <a:t>Text Parsing</a:t>
            </a:r>
          </a:p>
          <a:p>
            <a:pPr marL="800100" lvl="1" indent="-342900" algn="l">
              <a:buClr>
                <a:schemeClr val="tx2">
                  <a:lumMod val="10000"/>
                </a:schemeClr>
              </a:buClr>
              <a:buFont typeface="Wingdings" panose="05000000000000000000" pitchFamily="2" charset="2"/>
              <a:buChar char="v"/>
            </a:pPr>
            <a:r>
              <a:rPr lang="en-US" sz="1800" dirty="0" smtClean="0"/>
              <a:t>Visualizing Forecasts and Verifying Data</a:t>
            </a:r>
          </a:p>
          <a:p>
            <a:pPr marL="800100" lvl="1" indent="-342900" algn="l">
              <a:buClr>
                <a:schemeClr val="tx2">
                  <a:lumMod val="10000"/>
                </a:schemeClr>
              </a:buClr>
              <a:buFont typeface="Wingdings" panose="05000000000000000000" pitchFamily="2" charset="2"/>
              <a:buChar char="v"/>
            </a:pPr>
            <a:r>
              <a:rPr lang="en-US" sz="1800" dirty="0" smtClean="0"/>
              <a:t>Giving the User Control</a:t>
            </a:r>
          </a:p>
          <a:p>
            <a:pPr marL="342900" indent="-342900" algn="l">
              <a:buClr>
                <a:schemeClr val="tx2">
                  <a:lumMod val="10000"/>
                </a:schemeClr>
              </a:buClr>
              <a:buFont typeface="Wingdings" panose="05000000000000000000" pitchFamily="2" charset="2"/>
              <a:buChar char="v"/>
            </a:pPr>
            <a:r>
              <a:rPr lang="en-US" dirty="0" smtClean="0">
                <a:solidFill>
                  <a:srgbClr val="FFFF00"/>
                </a:solidFill>
              </a:rPr>
              <a:t>Box Creek Prescribed Burn Escape Case Study</a:t>
            </a:r>
          </a:p>
          <a:p>
            <a:pPr marL="342900" indent="-342900" algn="l">
              <a:buClr>
                <a:schemeClr val="tx2">
                  <a:lumMod val="10000"/>
                </a:schemeClr>
              </a:buClr>
              <a:buFont typeface="Wingdings" panose="05000000000000000000" pitchFamily="2" charset="2"/>
              <a:buChar char="v"/>
            </a:pPr>
            <a:r>
              <a:rPr lang="en-US" dirty="0" smtClean="0"/>
              <a:t>Eureka (EKA) Weather Forecast Office Case Study</a:t>
            </a:r>
          </a:p>
          <a:p>
            <a:pPr marL="342900" indent="-342900" algn="l">
              <a:buClr>
                <a:schemeClr val="tx2">
                  <a:lumMod val="10000"/>
                </a:schemeClr>
              </a:buClr>
              <a:buFont typeface="Wingdings" panose="05000000000000000000" pitchFamily="2" charset="2"/>
              <a:buChar char="v"/>
            </a:pPr>
            <a:r>
              <a:rPr lang="en-US" dirty="0" smtClean="0"/>
              <a:t>All Forecast Offices</a:t>
            </a:r>
          </a:p>
          <a:p>
            <a:pPr marL="800100" lvl="1" indent="-342900" algn="l">
              <a:buClr>
                <a:schemeClr val="tx2">
                  <a:lumMod val="10000"/>
                </a:schemeClr>
              </a:buClr>
              <a:buFont typeface="Wingdings" panose="05000000000000000000" pitchFamily="2" charset="2"/>
              <a:buChar char="v"/>
            </a:pPr>
            <a:r>
              <a:rPr lang="en-US" sz="1800" dirty="0" smtClean="0"/>
              <a:t>Prescribed Burns</a:t>
            </a:r>
          </a:p>
          <a:p>
            <a:pPr marL="800100" lvl="1" indent="-342900" algn="l">
              <a:buClr>
                <a:schemeClr val="tx2">
                  <a:lumMod val="10000"/>
                </a:schemeClr>
              </a:buClr>
              <a:buFont typeface="Wingdings" panose="05000000000000000000" pitchFamily="2" charset="2"/>
              <a:buChar char="v"/>
            </a:pPr>
            <a:r>
              <a:rPr lang="en-US" sz="1800" dirty="0" smtClean="0"/>
              <a:t>Wildfires</a:t>
            </a:r>
          </a:p>
          <a:p>
            <a:pPr marL="342900" indent="-342900" algn="l">
              <a:buClr>
                <a:schemeClr val="tx2">
                  <a:lumMod val="10000"/>
                </a:schemeClr>
              </a:buClr>
              <a:buFont typeface="Wingdings" panose="05000000000000000000" pitchFamily="2" charset="2"/>
              <a:buChar char="v"/>
            </a:pPr>
            <a:r>
              <a:rPr lang="en-US" dirty="0" smtClean="0"/>
              <a:t>Conclusion</a:t>
            </a:r>
          </a:p>
          <a:p>
            <a:pPr marL="800100" lvl="1" indent="-342900" algn="l">
              <a:buClr>
                <a:schemeClr val="tx2">
                  <a:lumMod val="10000"/>
                </a:schemeClr>
              </a:buClr>
              <a:buFont typeface="Wingdings" panose="05000000000000000000" pitchFamily="2" charset="2"/>
              <a:buChar char="v"/>
            </a:pPr>
            <a:r>
              <a:rPr lang="en-US" sz="1800" dirty="0" smtClean="0"/>
              <a:t>Summary</a:t>
            </a:r>
          </a:p>
          <a:p>
            <a:pPr marL="800100" lvl="1" indent="-342900" algn="l">
              <a:buClr>
                <a:schemeClr val="tx2">
                  <a:lumMod val="10000"/>
                </a:schemeClr>
              </a:buClr>
              <a:buFont typeface="Wingdings" panose="05000000000000000000" pitchFamily="2" charset="2"/>
              <a:buChar char="v"/>
            </a:pPr>
            <a:r>
              <a:rPr lang="en-US" sz="1800" dirty="0" smtClean="0"/>
              <a:t>Recommendations</a:t>
            </a:r>
          </a:p>
          <a:p>
            <a:pPr marL="800100" lvl="1" indent="-342900" algn="l">
              <a:buClr>
                <a:schemeClr val="tx2">
                  <a:lumMod val="10000"/>
                </a:schemeClr>
              </a:buClr>
              <a:buFont typeface="Wingdings" panose="05000000000000000000" pitchFamily="2" charset="2"/>
              <a:buChar char="v"/>
            </a:pPr>
            <a:r>
              <a:rPr lang="en-US" sz="1800" dirty="0" smtClean="0"/>
              <a:t>The Transition to Operations</a:t>
            </a: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42</a:t>
            </a:fld>
            <a:endParaRPr kumimoji="0" lang="en-US"/>
          </a:p>
        </p:txBody>
      </p:sp>
    </p:spTree>
    <p:extLst>
      <p:ext uri="{BB962C8B-B14F-4D97-AF65-F5344CB8AC3E}">
        <p14:creationId xmlns:p14="http://schemas.microsoft.com/office/powerpoint/2010/main" val="14174344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781800" cy="1371600"/>
          </a:xfrm>
        </p:spPr>
        <p:txBody>
          <a:bodyPr>
            <a:normAutofit fontScale="90000"/>
          </a:bodyPr>
          <a:lstStyle/>
          <a:p>
            <a:pPr algn="l"/>
            <a:r>
              <a:rPr lang="en-US" dirty="0" smtClean="0"/>
              <a:t>Box creek prescribed burn escape</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6531589" y="1542184"/>
            <a:ext cx="2488580" cy="1477328"/>
          </a:xfrm>
          <a:prstGeom prst="rect">
            <a:avLst/>
          </a:prstGeom>
          <a:noFill/>
          <a:ln>
            <a:solidFill>
              <a:schemeClr val="accent1"/>
            </a:solidFill>
          </a:ln>
        </p:spPr>
        <p:txBody>
          <a:bodyPr wrap="square" rtlCol="0">
            <a:spAutoFit/>
          </a:bodyPr>
          <a:lstStyle/>
          <a:p>
            <a:pPr algn="ctr"/>
            <a:r>
              <a:rPr lang="en-US" dirty="0" smtClean="0"/>
              <a:t>Box Creek Prescribed Burn</a:t>
            </a:r>
          </a:p>
          <a:p>
            <a:pPr algn="ctr"/>
            <a:r>
              <a:rPr lang="en-US" dirty="0" smtClean="0"/>
              <a:t>May - June 2012</a:t>
            </a:r>
          </a:p>
          <a:p>
            <a:pPr algn="ctr"/>
            <a:r>
              <a:rPr lang="en-US" dirty="0" err="1" smtClean="0"/>
              <a:t>Fishlake</a:t>
            </a:r>
            <a:r>
              <a:rPr lang="en-US" dirty="0" smtClean="0"/>
              <a:t> National Forest</a:t>
            </a:r>
            <a:endParaRPr lang="en-US" dirty="0"/>
          </a:p>
        </p:txBody>
      </p:sp>
      <p:pic>
        <p:nvPicPr>
          <p:cNvPr id="7" name="Picture 6" descr="Box Creek Prescribed Burn Case - Google Chrome"/>
          <p:cNvPicPr>
            <a:picLocks noChangeAspect="1"/>
          </p:cNvPicPr>
          <p:nvPr/>
        </p:nvPicPr>
        <p:blipFill rotWithShape="1">
          <a:blip r:embed="rId3">
            <a:extLst>
              <a:ext uri="{28A0092B-C50C-407E-A947-70E740481C1C}">
                <a14:useLocalDpi xmlns:a14="http://schemas.microsoft.com/office/drawing/2010/main" val="0"/>
              </a:ext>
            </a:extLst>
          </a:blip>
          <a:srcRect l="13951" t="10403" r="23310" b="2912"/>
          <a:stretch/>
        </p:blipFill>
        <p:spPr>
          <a:xfrm>
            <a:off x="155574" y="1542184"/>
            <a:ext cx="6376015" cy="4742620"/>
          </a:xfrm>
          <a:prstGeom prst="rect">
            <a:avLst/>
          </a:prstGeom>
          <a:ln>
            <a:solidFill>
              <a:schemeClr val="accent1"/>
            </a:solidFill>
          </a:ln>
        </p:spPr>
      </p:pic>
      <p:sp>
        <p:nvSpPr>
          <p:cNvPr id="9" name="Oval 8"/>
          <p:cNvSpPr/>
          <p:nvPr/>
        </p:nvSpPr>
        <p:spPr>
          <a:xfrm>
            <a:off x="5410200" y="3913494"/>
            <a:ext cx="609600" cy="1066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43</a:t>
            </a:fld>
            <a:endParaRPr kumimoji="0" lang="en-US"/>
          </a:p>
        </p:txBody>
      </p:sp>
    </p:spTree>
    <p:extLst>
      <p:ext uri="{BB962C8B-B14F-4D97-AF65-F5344CB8AC3E}">
        <p14:creationId xmlns:p14="http://schemas.microsoft.com/office/powerpoint/2010/main" val="3826966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781800" cy="1371600"/>
          </a:xfrm>
        </p:spPr>
        <p:txBody>
          <a:bodyPr>
            <a:normAutofit fontScale="90000"/>
          </a:bodyPr>
          <a:lstStyle/>
          <a:p>
            <a:pPr algn="l"/>
            <a:r>
              <a:rPr lang="en-US" dirty="0" smtClean="0"/>
              <a:t>Box creek prescribed burn escape</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p:cNvSpPr txBox="1">
            <a:spLocks/>
          </p:cNvSpPr>
          <p:nvPr/>
        </p:nvSpPr>
        <p:spPr>
          <a:xfrm>
            <a:off x="155575" y="1676400"/>
            <a:ext cx="7391400" cy="3429000"/>
          </a:xfrm>
          <a:prstGeom prst="rect">
            <a:avLst/>
          </a:prstGeom>
          <a:ln>
            <a:no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When a prescribed burn escapes, a Facilitated Learning Analysis (FLA) is often undertaken to assess the factors leading to the loss of containment</a:t>
            </a:r>
          </a:p>
          <a:p>
            <a:pPr marL="342900" indent="-342900" algn="l">
              <a:buClr>
                <a:schemeClr val="tx2">
                  <a:lumMod val="10000"/>
                </a:schemeClr>
              </a:buClr>
              <a:buFont typeface="Wingdings" panose="05000000000000000000" pitchFamily="2" charset="2"/>
              <a:buChar char="v"/>
            </a:pPr>
            <a:endParaRPr lang="en-US" dirty="0"/>
          </a:p>
          <a:p>
            <a:pPr marL="342900" indent="-342900" algn="l">
              <a:buClr>
                <a:schemeClr val="tx2">
                  <a:lumMod val="10000"/>
                </a:schemeClr>
              </a:buClr>
              <a:buFont typeface="Wingdings" panose="05000000000000000000" pitchFamily="2" charset="2"/>
              <a:buChar char="v"/>
            </a:pPr>
            <a:r>
              <a:rPr lang="en-US" dirty="0" smtClean="0"/>
              <a:t>In the case of Box Creek, the FLA stated that spot forecasts were requested “and referenced against observed weather conditions and feedback was given to the meteorologist.  The spots lined up with conditions on the ground very well.  This provided the RXB2 (Burn Boss) with much confidence in the meteorologist’s forecasts” (USFS 2012)</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44</a:t>
            </a:fld>
            <a:endParaRPr kumimoji="0" lang="en-US"/>
          </a:p>
        </p:txBody>
      </p:sp>
    </p:spTree>
    <p:extLst>
      <p:ext uri="{BB962C8B-B14F-4D97-AF65-F5344CB8AC3E}">
        <p14:creationId xmlns:p14="http://schemas.microsoft.com/office/powerpoint/2010/main" val="3780883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44" y="914400"/>
            <a:ext cx="8871057" cy="3478491"/>
          </a:xfrm>
          <a:prstGeom prst="rect">
            <a:avLst/>
          </a:prstGeom>
          <a:ln>
            <a:solidFill>
              <a:schemeClr val="accent1"/>
            </a:solidFill>
          </a:ln>
        </p:spPr>
      </p:pic>
      <p:sp>
        <p:nvSpPr>
          <p:cNvPr id="2" name="Title 1"/>
          <p:cNvSpPr>
            <a:spLocks noGrp="1"/>
          </p:cNvSpPr>
          <p:nvPr>
            <p:ph type="ctrTitle"/>
          </p:nvPr>
        </p:nvSpPr>
        <p:spPr>
          <a:xfrm>
            <a:off x="228600" y="152400"/>
            <a:ext cx="6781800" cy="1371600"/>
          </a:xfrm>
        </p:spPr>
        <p:txBody>
          <a:bodyPr>
            <a:normAutofit/>
          </a:bodyPr>
          <a:lstStyle/>
          <a:p>
            <a:pPr algn="l"/>
            <a:r>
              <a:rPr lang="en-US" dirty="0" smtClean="0"/>
              <a:t>Box Creek</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Box Creek Prescribed Burn Case - Google Chrome"/>
          <p:cNvPicPr>
            <a:picLocks noChangeAspect="1"/>
          </p:cNvPicPr>
          <p:nvPr/>
        </p:nvPicPr>
        <p:blipFill rotWithShape="1">
          <a:blip r:embed="rId4">
            <a:extLst>
              <a:ext uri="{28A0092B-C50C-407E-A947-70E740481C1C}">
                <a14:useLocalDpi xmlns:a14="http://schemas.microsoft.com/office/drawing/2010/main" val="0"/>
              </a:ext>
            </a:extLst>
          </a:blip>
          <a:srcRect l="16041" t="20202" r="62709" b="37036"/>
          <a:stretch/>
        </p:blipFill>
        <p:spPr>
          <a:xfrm>
            <a:off x="136144" y="4392891"/>
            <a:ext cx="2149856" cy="2329011"/>
          </a:xfrm>
          <a:prstGeom prst="rect">
            <a:avLst/>
          </a:prstGeom>
          <a:ln>
            <a:solidFill>
              <a:schemeClr val="accent1"/>
            </a:solidFill>
          </a:ln>
        </p:spPr>
      </p:pic>
      <p:pic>
        <p:nvPicPr>
          <p:cNvPr id="4" name="Picture 3" descr="Box Creek Prescribed Burn Case - Google Chrome"/>
          <p:cNvPicPr>
            <a:picLocks noChangeAspect="1"/>
          </p:cNvPicPr>
          <p:nvPr/>
        </p:nvPicPr>
        <p:blipFill rotWithShape="1">
          <a:blip r:embed="rId5">
            <a:extLst>
              <a:ext uri="{28A0092B-C50C-407E-A947-70E740481C1C}">
                <a14:useLocalDpi xmlns:a14="http://schemas.microsoft.com/office/drawing/2010/main" val="0"/>
              </a:ext>
            </a:extLst>
          </a:blip>
          <a:srcRect l="16041" t="47485" r="61980" b="10721"/>
          <a:stretch/>
        </p:blipFill>
        <p:spPr>
          <a:xfrm>
            <a:off x="2286000" y="4392891"/>
            <a:ext cx="2275099" cy="2329011"/>
          </a:xfrm>
          <a:prstGeom prst="rect">
            <a:avLst/>
          </a:prstGeom>
          <a:ln>
            <a:solidFill>
              <a:schemeClr val="accent1"/>
            </a:solidFill>
          </a:ln>
        </p:spPr>
      </p:pic>
      <p:pic>
        <p:nvPicPr>
          <p:cNvPr id="7" name="Picture 6" descr="Box Creek Prescribed Burn Case - Google Chrome"/>
          <p:cNvPicPr>
            <a:picLocks noChangeAspect="1"/>
          </p:cNvPicPr>
          <p:nvPr/>
        </p:nvPicPr>
        <p:blipFill rotWithShape="1">
          <a:blip r:embed="rId6">
            <a:extLst>
              <a:ext uri="{28A0092B-C50C-407E-A947-70E740481C1C}">
                <a14:useLocalDpi xmlns:a14="http://schemas.microsoft.com/office/drawing/2010/main" val="0"/>
              </a:ext>
            </a:extLst>
          </a:blip>
          <a:srcRect l="16251" t="20590" r="61827" b="37422"/>
          <a:stretch/>
        </p:blipFill>
        <p:spPr>
          <a:xfrm>
            <a:off x="4561098" y="4392890"/>
            <a:ext cx="2258802" cy="2329012"/>
          </a:xfrm>
          <a:prstGeom prst="rect">
            <a:avLst/>
          </a:prstGeom>
          <a:ln>
            <a:solidFill>
              <a:schemeClr val="accent1"/>
            </a:solidFill>
          </a:ln>
        </p:spPr>
      </p:pic>
      <p:sp>
        <p:nvSpPr>
          <p:cNvPr id="8" name="Slide Number Placeholder 7"/>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45</a:t>
            </a:fld>
            <a:endParaRPr kumimoji="0" lang="en-US"/>
          </a:p>
        </p:txBody>
      </p:sp>
      <p:sp>
        <p:nvSpPr>
          <p:cNvPr id="9" name="TextBox 8"/>
          <p:cNvSpPr txBox="1"/>
          <p:nvPr/>
        </p:nvSpPr>
        <p:spPr>
          <a:xfrm>
            <a:off x="1943100" y="4370832"/>
            <a:ext cx="685800" cy="246221"/>
          </a:xfrm>
          <a:prstGeom prst="rect">
            <a:avLst/>
          </a:prstGeom>
          <a:noFill/>
        </p:spPr>
        <p:txBody>
          <a:bodyPr wrap="square" rtlCol="0">
            <a:spAutoFit/>
          </a:bodyPr>
          <a:lstStyle/>
          <a:p>
            <a:r>
              <a:rPr lang="en-US" sz="1000" dirty="0" smtClean="0">
                <a:solidFill>
                  <a:schemeClr val="bg1"/>
                </a:solidFill>
              </a:rPr>
              <a:t>(</a:t>
            </a:r>
            <a:r>
              <a:rPr lang="en-US" sz="1000" baseline="30000" dirty="0" smtClean="0">
                <a:solidFill>
                  <a:schemeClr val="bg1"/>
                </a:solidFill>
              </a:rPr>
              <a:t>o</a:t>
            </a:r>
            <a:r>
              <a:rPr lang="en-US" sz="1000" dirty="0" smtClean="0">
                <a:solidFill>
                  <a:schemeClr val="bg1"/>
                </a:solidFill>
              </a:rPr>
              <a:t>C)</a:t>
            </a:r>
            <a:endParaRPr lang="en-US" sz="1000" dirty="0">
              <a:solidFill>
                <a:schemeClr val="bg1"/>
              </a:solidFill>
            </a:endParaRPr>
          </a:p>
        </p:txBody>
      </p:sp>
      <p:sp>
        <p:nvSpPr>
          <p:cNvPr id="10" name="TextBox 9"/>
          <p:cNvSpPr txBox="1"/>
          <p:nvPr/>
        </p:nvSpPr>
        <p:spPr>
          <a:xfrm>
            <a:off x="4218198" y="4368188"/>
            <a:ext cx="685800" cy="246221"/>
          </a:xfrm>
          <a:prstGeom prst="rect">
            <a:avLst/>
          </a:prstGeom>
          <a:noFill/>
        </p:spPr>
        <p:txBody>
          <a:bodyPr wrap="square" rtlCol="0">
            <a:spAutoFit/>
          </a:bodyPr>
          <a:lstStyle/>
          <a:p>
            <a:r>
              <a:rPr lang="en-US" sz="1000" dirty="0" smtClean="0">
                <a:solidFill>
                  <a:schemeClr val="bg1"/>
                </a:solidFill>
              </a:rPr>
              <a:t>(</a:t>
            </a:r>
            <a:r>
              <a:rPr lang="en-US" sz="1000" baseline="30000" dirty="0" smtClean="0">
                <a:solidFill>
                  <a:schemeClr val="bg1"/>
                </a:solidFill>
              </a:rPr>
              <a:t>o</a:t>
            </a:r>
            <a:r>
              <a:rPr lang="en-US" sz="1000" dirty="0" smtClean="0">
                <a:solidFill>
                  <a:schemeClr val="bg1"/>
                </a:solidFill>
              </a:rPr>
              <a:t>C)</a:t>
            </a:r>
            <a:endParaRPr lang="en-US" sz="1000" dirty="0">
              <a:solidFill>
                <a:schemeClr val="bg1"/>
              </a:solidFill>
            </a:endParaRPr>
          </a:p>
        </p:txBody>
      </p:sp>
      <p:sp>
        <p:nvSpPr>
          <p:cNvPr id="11" name="TextBox 10"/>
          <p:cNvSpPr txBox="1"/>
          <p:nvPr/>
        </p:nvSpPr>
        <p:spPr>
          <a:xfrm>
            <a:off x="6492240" y="4365543"/>
            <a:ext cx="685800" cy="246221"/>
          </a:xfrm>
          <a:prstGeom prst="rect">
            <a:avLst/>
          </a:prstGeom>
          <a:noFill/>
        </p:spPr>
        <p:txBody>
          <a:bodyPr wrap="square" rtlCol="0">
            <a:spAutoFit/>
          </a:bodyPr>
          <a:lstStyle/>
          <a:p>
            <a:r>
              <a:rPr lang="en-US" sz="1000" dirty="0" smtClean="0">
                <a:solidFill>
                  <a:schemeClr val="bg1"/>
                </a:solidFill>
              </a:rPr>
              <a:t>(</a:t>
            </a:r>
            <a:r>
              <a:rPr lang="en-US" sz="1000" baseline="30000" dirty="0" smtClean="0">
                <a:solidFill>
                  <a:schemeClr val="bg1"/>
                </a:solidFill>
              </a:rPr>
              <a:t>o</a:t>
            </a:r>
            <a:r>
              <a:rPr lang="en-US" sz="1000" dirty="0" smtClean="0">
                <a:solidFill>
                  <a:schemeClr val="bg1"/>
                </a:solidFill>
              </a:rPr>
              <a:t>C)</a:t>
            </a:r>
            <a:endParaRPr lang="en-US" sz="1000" dirty="0">
              <a:solidFill>
                <a:schemeClr val="bg1"/>
              </a:solidFill>
            </a:endParaRPr>
          </a:p>
        </p:txBody>
      </p:sp>
    </p:spTree>
    <p:extLst>
      <p:ext uri="{BB962C8B-B14F-4D97-AF65-F5344CB8AC3E}">
        <p14:creationId xmlns:p14="http://schemas.microsoft.com/office/powerpoint/2010/main" val="87188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4" y="914400"/>
            <a:ext cx="8836026" cy="3478490"/>
          </a:xfrm>
          <a:prstGeom prst="rect">
            <a:avLst/>
          </a:prstGeom>
          <a:ln>
            <a:solidFill>
              <a:schemeClr val="accent1"/>
            </a:solidFill>
          </a:ln>
        </p:spPr>
      </p:pic>
      <p:sp>
        <p:nvSpPr>
          <p:cNvPr id="2" name="Title 1"/>
          <p:cNvSpPr>
            <a:spLocks noGrp="1"/>
          </p:cNvSpPr>
          <p:nvPr>
            <p:ph type="ctrTitle"/>
          </p:nvPr>
        </p:nvSpPr>
        <p:spPr>
          <a:xfrm>
            <a:off x="228600" y="152400"/>
            <a:ext cx="6781800" cy="1371600"/>
          </a:xfrm>
        </p:spPr>
        <p:txBody>
          <a:bodyPr>
            <a:normAutofit/>
          </a:bodyPr>
          <a:lstStyle/>
          <a:p>
            <a:pPr algn="l"/>
            <a:r>
              <a:rPr lang="en-US" dirty="0" smtClean="0"/>
              <a:t>Box Creek</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Box Creek Prescribed Burn Case - Google Chrome"/>
          <p:cNvPicPr>
            <a:picLocks noChangeAspect="1"/>
          </p:cNvPicPr>
          <p:nvPr/>
        </p:nvPicPr>
        <p:blipFill rotWithShape="1">
          <a:blip r:embed="rId4">
            <a:extLst>
              <a:ext uri="{28A0092B-C50C-407E-A947-70E740481C1C}">
                <a14:useLocalDpi xmlns:a14="http://schemas.microsoft.com/office/drawing/2010/main" val="0"/>
              </a:ext>
            </a:extLst>
          </a:blip>
          <a:srcRect l="38333" t="20396" r="40208" b="37617"/>
          <a:stretch/>
        </p:blipFill>
        <p:spPr>
          <a:xfrm>
            <a:off x="155574" y="4392890"/>
            <a:ext cx="2206626" cy="2324456"/>
          </a:xfrm>
          <a:prstGeom prst="rect">
            <a:avLst/>
          </a:prstGeom>
          <a:ln>
            <a:solidFill>
              <a:schemeClr val="accent1"/>
            </a:solidFill>
          </a:ln>
        </p:spPr>
      </p:pic>
      <p:pic>
        <p:nvPicPr>
          <p:cNvPr id="4" name="Picture 3" descr="Box Creek Prescribed Burn Case - Google Chrome"/>
          <p:cNvPicPr>
            <a:picLocks noChangeAspect="1"/>
          </p:cNvPicPr>
          <p:nvPr/>
        </p:nvPicPr>
        <p:blipFill rotWithShape="1">
          <a:blip r:embed="rId5">
            <a:extLst>
              <a:ext uri="{28A0092B-C50C-407E-A947-70E740481C1C}">
                <a14:useLocalDpi xmlns:a14="http://schemas.microsoft.com/office/drawing/2010/main" val="0"/>
              </a:ext>
            </a:extLst>
          </a:blip>
          <a:srcRect l="38437" t="47290" r="40625" b="10915"/>
          <a:stretch/>
        </p:blipFill>
        <p:spPr>
          <a:xfrm>
            <a:off x="2352674" y="4392890"/>
            <a:ext cx="2163037" cy="2324456"/>
          </a:xfrm>
          <a:prstGeom prst="rect">
            <a:avLst/>
          </a:prstGeom>
          <a:ln>
            <a:solidFill>
              <a:schemeClr val="accent1"/>
            </a:solidFill>
          </a:ln>
        </p:spPr>
      </p:pic>
      <p:pic>
        <p:nvPicPr>
          <p:cNvPr id="7" name="Picture 6" descr="Box Creek Prescribed Burn Case - Google Chrome"/>
          <p:cNvPicPr>
            <a:picLocks noChangeAspect="1"/>
          </p:cNvPicPr>
          <p:nvPr/>
        </p:nvPicPr>
        <p:blipFill rotWithShape="1">
          <a:blip r:embed="rId6">
            <a:extLst>
              <a:ext uri="{28A0092B-C50C-407E-A947-70E740481C1C}">
                <a14:useLocalDpi xmlns:a14="http://schemas.microsoft.com/office/drawing/2010/main" val="0"/>
              </a:ext>
            </a:extLst>
          </a:blip>
          <a:srcRect l="38437" t="34248" r="40104" b="23879"/>
          <a:stretch/>
        </p:blipFill>
        <p:spPr>
          <a:xfrm>
            <a:off x="4515711" y="4392890"/>
            <a:ext cx="2212724" cy="2324456"/>
          </a:xfrm>
          <a:prstGeom prst="rect">
            <a:avLst/>
          </a:prstGeom>
          <a:ln>
            <a:solidFill>
              <a:schemeClr val="accent1"/>
            </a:solidFill>
          </a:ln>
        </p:spPr>
      </p:pic>
      <p:sp>
        <p:nvSpPr>
          <p:cNvPr id="8" name="Slide Number Placeholder 7"/>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46</a:t>
            </a:fld>
            <a:endParaRPr kumimoji="0" lang="en-US"/>
          </a:p>
        </p:txBody>
      </p:sp>
      <p:sp>
        <p:nvSpPr>
          <p:cNvPr id="9" name="TextBox 8"/>
          <p:cNvSpPr txBox="1"/>
          <p:nvPr/>
        </p:nvSpPr>
        <p:spPr>
          <a:xfrm>
            <a:off x="1258887" y="4365542"/>
            <a:ext cx="685800" cy="246221"/>
          </a:xfrm>
          <a:prstGeom prst="rect">
            <a:avLst/>
          </a:prstGeom>
          <a:noFill/>
        </p:spPr>
        <p:txBody>
          <a:bodyPr wrap="square" rtlCol="0">
            <a:spAutoFit/>
          </a:bodyPr>
          <a:lstStyle/>
          <a:p>
            <a:r>
              <a:rPr lang="en-US" sz="1000" dirty="0" smtClean="0">
                <a:solidFill>
                  <a:schemeClr val="bg1"/>
                </a:solidFill>
              </a:rPr>
              <a:t>(%)</a:t>
            </a:r>
            <a:endParaRPr lang="en-US" sz="1000" dirty="0">
              <a:solidFill>
                <a:schemeClr val="bg1"/>
              </a:solidFill>
            </a:endParaRPr>
          </a:p>
        </p:txBody>
      </p:sp>
      <p:sp>
        <p:nvSpPr>
          <p:cNvPr id="10" name="TextBox 9"/>
          <p:cNvSpPr txBox="1"/>
          <p:nvPr/>
        </p:nvSpPr>
        <p:spPr>
          <a:xfrm>
            <a:off x="3533985" y="4362898"/>
            <a:ext cx="685800" cy="246221"/>
          </a:xfrm>
          <a:prstGeom prst="rect">
            <a:avLst/>
          </a:prstGeom>
          <a:noFill/>
        </p:spPr>
        <p:txBody>
          <a:bodyPr wrap="square" rtlCol="0">
            <a:spAutoFit/>
          </a:bodyPr>
          <a:lstStyle/>
          <a:p>
            <a:r>
              <a:rPr lang="en-US" sz="1000" dirty="0" smtClean="0">
                <a:solidFill>
                  <a:schemeClr val="bg1"/>
                </a:solidFill>
              </a:rPr>
              <a:t>(%)</a:t>
            </a:r>
            <a:endParaRPr lang="en-US" sz="1000" dirty="0">
              <a:solidFill>
                <a:schemeClr val="bg1"/>
              </a:solidFill>
            </a:endParaRPr>
          </a:p>
        </p:txBody>
      </p:sp>
      <p:sp>
        <p:nvSpPr>
          <p:cNvPr id="11" name="TextBox 10"/>
          <p:cNvSpPr txBox="1"/>
          <p:nvPr/>
        </p:nvSpPr>
        <p:spPr>
          <a:xfrm>
            <a:off x="5808027" y="4360253"/>
            <a:ext cx="685800" cy="246221"/>
          </a:xfrm>
          <a:prstGeom prst="rect">
            <a:avLst/>
          </a:prstGeom>
          <a:noFill/>
        </p:spPr>
        <p:txBody>
          <a:bodyPr wrap="square" rtlCol="0">
            <a:spAutoFit/>
          </a:bodyPr>
          <a:lstStyle/>
          <a:p>
            <a:r>
              <a:rPr lang="en-US" sz="1000" dirty="0" smtClean="0">
                <a:solidFill>
                  <a:schemeClr val="bg1"/>
                </a:solidFill>
              </a:rPr>
              <a:t>(%)</a:t>
            </a:r>
            <a:endParaRPr lang="en-US" sz="1000" dirty="0">
              <a:solidFill>
                <a:schemeClr val="bg1"/>
              </a:solidFill>
            </a:endParaRPr>
          </a:p>
        </p:txBody>
      </p:sp>
    </p:spTree>
    <p:extLst>
      <p:ext uri="{BB962C8B-B14F-4D97-AF65-F5344CB8AC3E}">
        <p14:creationId xmlns:p14="http://schemas.microsoft.com/office/powerpoint/2010/main" val="3450504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914400"/>
            <a:ext cx="8836025" cy="3442445"/>
          </a:xfrm>
          <a:prstGeom prst="rect">
            <a:avLst/>
          </a:prstGeom>
          <a:ln>
            <a:solidFill>
              <a:schemeClr val="accent1"/>
            </a:solidFill>
          </a:ln>
        </p:spPr>
      </p:pic>
      <p:sp>
        <p:nvSpPr>
          <p:cNvPr id="2" name="Title 1"/>
          <p:cNvSpPr>
            <a:spLocks noGrp="1"/>
          </p:cNvSpPr>
          <p:nvPr>
            <p:ph type="ctrTitle"/>
          </p:nvPr>
        </p:nvSpPr>
        <p:spPr>
          <a:xfrm>
            <a:off x="228600" y="152400"/>
            <a:ext cx="6781800" cy="1371600"/>
          </a:xfrm>
        </p:spPr>
        <p:txBody>
          <a:bodyPr>
            <a:normAutofit/>
          </a:bodyPr>
          <a:lstStyle/>
          <a:p>
            <a:pPr algn="l"/>
            <a:r>
              <a:rPr lang="en-US" dirty="0" smtClean="0"/>
              <a:t>Box Creek</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Box Creek Prescribed Burn Case - Google Chrome"/>
          <p:cNvPicPr>
            <a:picLocks noChangeAspect="1"/>
          </p:cNvPicPr>
          <p:nvPr/>
        </p:nvPicPr>
        <p:blipFill rotWithShape="1">
          <a:blip r:embed="rId4">
            <a:extLst>
              <a:ext uri="{28A0092B-C50C-407E-A947-70E740481C1C}">
                <a14:useLocalDpi xmlns:a14="http://schemas.microsoft.com/office/drawing/2010/main" val="0"/>
              </a:ext>
            </a:extLst>
          </a:blip>
          <a:srcRect l="60521" t="33883" r="18333" b="24265"/>
          <a:stretch/>
        </p:blipFill>
        <p:spPr>
          <a:xfrm>
            <a:off x="155574" y="4356845"/>
            <a:ext cx="2206625" cy="2351134"/>
          </a:xfrm>
          <a:prstGeom prst="rect">
            <a:avLst/>
          </a:prstGeom>
          <a:ln>
            <a:solidFill>
              <a:schemeClr val="accent1"/>
            </a:solidFill>
          </a:ln>
        </p:spPr>
      </p:pic>
      <p:pic>
        <p:nvPicPr>
          <p:cNvPr id="4" name="Picture 3" descr="Box Creek Prescribed Burn Case - Google Chrome"/>
          <p:cNvPicPr>
            <a:picLocks noChangeAspect="1"/>
          </p:cNvPicPr>
          <p:nvPr/>
        </p:nvPicPr>
        <p:blipFill rotWithShape="1">
          <a:blip r:embed="rId5">
            <a:extLst>
              <a:ext uri="{28A0092B-C50C-407E-A947-70E740481C1C}">
                <a14:useLocalDpi xmlns:a14="http://schemas.microsoft.com/office/drawing/2010/main" val="0"/>
              </a:ext>
            </a:extLst>
          </a:blip>
          <a:srcRect l="60625" t="47485" r="16888" b="10915"/>
          <a:stretch/>
        </p:blipFill>
        <p:spPr>
          <a:xfrm>
            <a:off x="2362198" y="4356845"/>
            <a:ext cx="2360631" cy="2351134"/>
          </a:xfrm>
          <a:prstGeom prst="rect">
            <a:avLst/>
          </a:prstGeom>
          <a:ln>
            <a:solidFill>
              <a:schemeClr val="accent1"/>
            </a:solidFill>
          </a:ln>
        </p:spPr>
      </p:pic>
      <p:pic>
        <p:nvPicPr>
          <p:cNvPr id="7" name="Picture 6" descr="Box Creek Prescribed Burn Case - Google Chrome"/>
          <p:cNvPicPr>
            <a:picLocks noChangeAspect="1"/>
          </p:cNvPicPr>
          <p:nvPr/>
        </p:nvPicPr>
        <p:blipFill rotWithShape="1">
          <a:blip r:embed="rId6">
            <a:extLst>
              <a:ext uri="{28A0092B-C50C-407E-A947-70E740481C1C}">
                <a14:useLocalDpi xmlns:a14="http://schemas.microsoft.com/office/drawing/2010/main" val="0"/>
              </a:ext>
            </a:extLst>
          </a:blip>
          <a:srcRect l="60625" t="33883" r="16765" b="23878"/>
          <a:stretch/>
        </p:blipFill>
        <p:spPr>
          <a:xfrm>
            <a:off x="4722828" y="4356846"/>
            <a:ext cx="2337847" cy="2351134"/>
          </a:xfrm>
          <a:prstGeom prst="rect">
            <a:avLst/>
          </a:prstGeom>
          <a:ln>
            <a:solidFill>
              <a:schemeClr val="accent1"/>
            </a:solidFill>
          </a:ln>
        </p:spPr>
      </p:pic>
      <p:sp>
        <p:nvSpPr>
          <p:cNvPr id="8" name="Slide Number Placeholder 7"/>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47</a:t>
            </a:fld>
            <a:endParaRPr kumimoji="0" lang="en-US"/>
          </a:p>
        </p:txBody>
      </p:sp>
      <p:sp>
        <p:nvSpPr>
          <p:cNvPr id="9" name="TextBox 8"/>
          <p:cNvSpPr txBox="1"/>
          <p:nvPr/>
        </p:nvSpPr>
        <p:spPr>
          <a:xfrm>
            <a:off x="1917962" y="4315968"/>
            <a:ext cx="685800" cy="246221"/>
          </a:xfrm>
          <a:prstGeom prst="rect">
            <a:avLst/>
          </a:prstGeom>
          <a:noFill/>
        </p:spPr>
        <p:txBody>
          <a:bodyPr wrap="square" rtlCol="0">
            <a:spAutoFit/>
          </a:bodyPr>
          <a:lstStyle/>
          <a:p>
            <a:r>
              <a:rPr lang="en-US" sz="1000" dirty="0" smtClean="0">
                <a:solidFill>
                  <a:schemeClr val="bg1"/>
                </a:solidFill>
              </a:rPr>
              <a:t>(ms</a:t>
            </a:r>
            <a:r>
              <a:rPr lang="en-US" sz="1000" baseline="30000" dirty="0" smtClean="0">
                <a:solidFill>
                  <a:schemeClr val="bg1"/>
                </a:solidFill>
              </a:rPr>
              <a:t>-1</a:t>
            </a:r>
            <a:r>
              <a:rPr lang="en-US" sz="1000" dirty="0" smtClean="0">
                <a:solidFill>
                  <a:schemeClr val="bg1"/>
                </a:solidFill>
              </a:rPr>
              <a:t>)</a:t>
            </a:r>
            <a:endParaRPr lang="en-US" sz="1000" dirty="0">
              <a:solidFill>
                <a:schemeClr val="bg1"/>
              </a:solidFill>
            </a:endParaRPr>
          </a:p>
        </p:txBody>
      </p:sp>
      <p:sp>
        <p:nvSpPr>
          <p:cNvPr id="12" name="TextBox 11"/>
          <p:cNvSpPr txBox="1"/>
          <p:nvPr/>
        </p:nvSpPr>
        <p:spPr>
          <a:xfrm>
            <a:off x="4230687" y="4316031"/>
            <a:ext cx="685800" cy="246221"/>
          </a:xfrm>
          <a:prstGeom prst="rect">
            <a:avLst/>
          </a:prstGeom>
          <a:noFill/>
        </p:spPr>
        <p:txBody>
          <a:bodyPr wrap="square" rtlCol="0">
            <a:spAutoFit/>
          </a:bodyPr>
          <a:lstStyle/>
          <a:p>
            <a:r>
              <a:rPr lang="en-US" sz="1000" dirty="0" smtClean="0">
                <a:solidFill>
                  <a:schemeClr val="bg1"/>
                </a:solidFill>
              </a:rPr>
              <a:t>(ms</a:t>
            </a:r>
            <a:r>
              <a:rPr lang="en-US" sz="1000" baseline="30000" dirty="0" smtClean="0">
                <a:solidFill>
                  <a:schemeClr val="bg1"/>
                </a:solidFill>
              </a:rPr>
              <a:t>-1</a:t>
            </a:r>
            <a:r>
              <a:rPr lang="en-US" sz="1000" dirty="0" smtClean="0">
                <a:solidFill>
                  <a:schemeClr val="bg1"/>
                </a:solidFill>
              </a:rPr>
              <a:t>)</a:t>
            </a:r>
            <a:endParaRPr lang="en-US" sz="1000" dirty="0">
              <a:solidFill>
                <a:schemeClr val="bg1"/>
              </a:solidFill>
            </a:endParaRPr>
          </a:p>
        </p:txBody>
      </p:sp>
      <p:sp>
        <p:nvSpPr>
          <p:cNvPr id="13" name="TextBox 12"/>
          <p:cNvSpPr txBox="1"/>
          <p:nvPr/>
        </p:nvSpPr>
        <p:spPr>
          <a:xfrm>
            <a:off x="6629400" y="4316031"/>
            <a:ext cx="685800" cy="246221"/>
          </a:xfrm>
          <a:prstGeom prst="rect">
            <a:avLst/>
          </a:prstGeom>
          <a:noFill/>
        </p:spPr>
        <p:txBody>
          <a:bodyPr wrap="square" rtlCol="0">
            <a:spAutoFit/>
          </a:bodyPr>
          <a:lstStyle/>
          <a:p>
            <a:r>
              <a:rPr lang="en-US" sz="1000" dirty="0" smtClean="0">
                <a:solidFill>
                  <a:schemeClr val="bg1"/>
                </a:solidFill>
              </a:rPr>
              <a:t>(ms</a:t>
            </a:r>
            <a:r>
              <a:rPr lang="en-US" sz="1000" baseline="30000" dirty="0" smtClean="0">
                <a:solidFill>
                  <a:schemeClr val="bg1"/>
                </a:solidFill>
              </a:rPr>
              <a:t>-1</a:t>
            </a:r>
            <a:r>
              <a:rPr lang="en-US" sz="1000" dirty="0" smtClean="0">
                <a:solidFill>
                  <a:schemeClr val="bg1"/>
                </a:solidFill>
              </a:rPr>
              <a:t>)</a:t>
            </a:r>
            <a:endParaRPr lang="en-US" sz="1000" dirty="0">
              <a:solidFill>
                <a:schemeClr val="bg1"/>
              </a:solidFill>
            </a:endParaRPr>
          </a:p>
        </p:txBody>
      </p:sp>
    </p:spTree>
    <p:extLst>
      <p:ext uri="{BB962C8B-B14F-4D97-AF65-F5344CB8AC3E}">
        <p14:creationId xmlns:p14="http://schemas.microsoft.com/office/powerpoint/2010/main" val="1177108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781800" cy="1371600"/>
          </a:xfrm>
        </p:spPr>
        <p:txBody>
          <a:bodyPr>
            <a:normAutofit fontScale="90000"/>
          </a:bodyPr>
          <a:lstStyle/>
          <a:p>
            <a:pPr algn="l"/>
            <a:r>
              <a:rPr lang="en-US" dirty="0" smtClean="0"/>
              <a:t>Box creek prescribed burn escape</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p:cNvSpPr txBox="1">
            <a:spLocks/>
          </p:cNvSpPr>
          <p:nvPr/>
        </p:nvSpPr>
        <p:spPr>
          <a:xfrm>
            <a:off x="155575" y="1676400"/>
            <a:ext cx="7391400" cy="3429000"/>
          </a:xfrm>
          <a:prstGeom prst="rect">
            <a:avLst/>
          </a:prstGeom>
          <a:ln>
            <a:no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Out of the 19 Box Creek forecasts for which we have both spot and NDFD guidance, 17 maximum temperature spot forecasts were within 2.5</a:t>
            </a:r>
            <a:r>
              <a:rPr lang="en-US" baseline="30000" dirty="0" smtClean="0"/>
              <a:t>o</a:t>
            </a:r>
            <a:r>
              <a:rPr lang="en-US" dirty="0" smtClean="0"/>
              <a:t>C while only 7 maximum temperature NDFD forecasts met the same accuracy threshold</a:t>
            </a:r>
          </a:p>
          <a:p>
            <a:pPr marL="342900" indent="-342900" algn="l">
              <a:buClr>
                <a:schemeClr val="tx2">
                  <a:lumMod val="10000"/>
                </a:schemeClr>
              </a:buClr>
              <a:buFont typeface="Wingdings" panose="05000000000000000000" pitchFamily="2" charset="2"/>
              <a:buChar char="v"/>
            </a:pPr>
            <a:endParaRPr lang="en-US" dirty="0"/>
          </a:p>
          <a:p>
            <a:pPr marL="342900" indent="-342900" algn="l">
              <a:buClr>
                <a:schemeClr val="tx2">
                  <a:lumMod val="10000"/>
                </a:schemeClr>
              </a:buClr>
              <a:buFont typeface="Wingdings" panose="05000000000000000000" pitchFamily="2" charset="2"/>
              <a:buChar char="v"/>
            </a:pPr>
            <a:r>
              <a:rPr lang="en-US" dirty="0" smtClean="0"/>
              <a:t>So the “Hit Rate” for spot forecasts would be 17 of 19 and for NDFD forecasts it would be 7 of 19</a:t>
            </a:r>
          </a:p>
          <a:p>
            <a:pPr marL="342900" indent="-342900" algn="l">
              <a:buClr>
                <a:schemeClr val="tx2">
                  <a:lumMod val="10000"/>
                </a:schemeClr>
              </a:buClr>
              <a:buFont typeface="Wingdings" panose="05000000000000000000" pitchFamily="2" charset="2"/>
              <a:buChar char="v"/>
            </a:pPr>
            <a:endParaRPr lang="en-US" dirty="0"/>
          </a:p>
          <a:p>
            <a:pPr marL="342900" indent="-342900" algn="l">
              <a:buClr>
                <a:schemeClr val="tx2">
                  <a:lumMod val="10000"/>
                </a:schemeClr>
              </a:buClr>
              <a:buFont typeface="Wingdings" panose="05000000000000000000" pitchFamily="2" charset="2"/>
              <a:buChar char="v"/>
            </a:pPr>
            <a:r>
              <a:rPr lang="en-US" dirty="0" smtClean="0"/>
              <a:t>But what if we want to dig deeper...</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48</a:t>
            </a:fld>
            <a:endParaRPr kumimoji="0" lang="en-US"/>
          </a:p>
        </p:txBody>
      </p:sp>
    </p:spTree>
    <p:extLst>
      <p:ext uri="{BB962C8B-B14F-4D97-AF65-F5344CB8AC3E}">
        <p14:creationId xmlns:p14="http://schemas.microsoft.com/office/powerpoint/2010/main" val="3862763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p:nvPr/>
        </p:nvPicPr>
        <p:blipFill rotWithShape="1">
          <a:blip r:embed="rId3" cstate="print">
            <a:extLst>
              <a:ext uri="{28A0092B-C50C-407E-A947-70E740481C1C}">
                <a14:useLocalDpi xmlns:a14="http://schemas.microsoft.com/office/drawing/2010/main" val="0"/>
              </a:ext>
            </a:extLst>
          </a:blip>
          <a:srcRect l="51943" t="21003" r="19258" b="25176"/>
          <a:stretch/>
        </p:blipFill>
        <p:spPr bwMode="auto">
          <a:xfrm>
            <a:off x="4495798" y="914400"/>
            <a:ext cx="4343402" cy="4314825"/>
          </a:xfrm>
          <a:prstGeom prst="rect">
            <a:avLst/>
          </a:prstGeom>
          <a:ln>
            <a:solidFill>
              <a:schemeClr val="accent1"/>
            </a:solidFill>
          </a:ln>
          <a:extLst>
            <a:ext uri="{53640926-AAD7-44D8-BBD7-CCE9431645EC}">
              <a14:shadowObscured xmlns:a14="http://schemas.microsoft.com/office/drawing/2010/main"/>
            </a:ext>
          </a:extLst>
        </p:spPr>
      </p:pic>
      <p:pic>
        <p:nvPicPr>
          <p:cNvPr id="40" name="Picture 39"/>
          <p:cNvPicPr/>
          <p:nvPr/>
        </p:nvPicPr>
        <p:blipFill rotWithShape="1">
          <a:blip r:embed="rId3">
            <a:extLst>
              <a:ext uri="{28A0092B-C50C-407E-A947-70E740481C1C}">
                <a14:useLocalDpi xmlns:a14="http://schemas.microsoft.com/office/drawing/2010/main" val="0"/>
              </a:ext>
            </a:extLst>
          </a:blip>
          <a:srcRect l="15901" t="20675" r="54947" b="24848"/>
          <a:stretch/>
        </p:blipFill>
        <p:spPr bwMode="auto">
          <a:xfrm>
            <a:off x="85724" y="914400"/>
            <a:ext cx="4410075" cy="4314825"/>
          </a:xfrm>
          <a:prstGeom prst="rect">
            <a:avLst/>
          </a:prstGeom>
          <a:ln>
            <a:solidFill>
              <a:schemeClr val="accent1"/>
            </a:solidFill>
          </a:ln>
          <a:extLst>
            <a:ext uri="{53640926-AAD7-44D8-BBD7-CCE9431645EC}">
              <a14:shadowObscured xmlns:a14="http://schemas.microsoft.com/office/drawing/2010/main"/>
            </a:ext>
          </a:extLst>
        </p:spPr>
      </p:pic>
      <p:sp>
        <p:nvSpPr>
          <p:cNvPr id="2" name="Title 1"/>
          <p:cNvSpPr>
            <a:spLocks noGrp="1"/>
          </p:cNvSpPr>
          <p:nvPr>
            <p:ph type="ctrTitle"/>
          </p:nvPr>
        </p:nvSpPr>
        <p:spPr>
          <a:xfrm>
            <a:off x="228600" y="152400"/>
            <a:ext cx="6543675" cy="838200"/>
          </a:xfrm>
        </p:spPr>
        <p:txBody>
          <a:bodyPr>
            <a:normAutofit/>
          </a:bodyPr>
          <a:lstStyle/>
          <a:p>
            <a:pPr algn="l"/>
            <a:r>
              <a:rPr lang="en-US" dirty="0" smtClean="0"/>
              <a:t>Box creek</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Subtitle 2"/>
          <p:cNvSpPr txBox="1">
            <a:spLocks/>
          </p:cNvSpPr>
          <p:nvPr/>
        </p:nvSpPr>
        <p:spPr>
          <a:xfrm>
            <a:off x="85724" y="5229225"/>
            <a:ext cx="8753475" cy="12954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Count of the number of cases for differences between spot forecasts and observations (columns) and NDFD forecasts and observations (rows)</a:t>
            </a:r>
          </a:p>
          <a:p>
            <a:pPr marL="342900" indent="-342900" algn="l">
              <a:buClr>
                <a:schemeClr val="tx2">
                  <a:lumMod val="10000"/>
                </a:schemeClr>
              </a:buClr>
              <a:buFont typeface="Wingdings" panose="05000000000000000000" pitchFamily="2" charset="2"/>
              <a:buChar char="v"/>
            </a:pPr>
            <a:r>
              <a:rPr lang="en-US" dirty="0" smtClean="0"/>
              <a:t>Values above (below) the diagonal lines in each bin indicate spot forecasts that are within (greater than) 1</a:t>
            </a:r>
            <a:r>
              <a:rPr lang="en-US" baseline="30000" dirty="0" smtClean="0"/>
              <a:t>o</a:t>
            </a:r>
            <a:r>
              <a:rPr lang="en-US" dirty="0" smtClean="0"/>
              <a:t>C, 5%, and 1 m s</a:t>
            </a:r>
            <a:r>
              <a:rPr lang="en-US" baseline="30000" dirty="0" smtClean="0"/>
              <a:t>-1</a:t>
            </a:r>
            <a:endParaRPr lang="en-US" dirty="0" smtClean="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49</a:t>
            </a:fld>
            <a:endParaRPr kumimoji="0" lang="en-US"/>
          </a:p>
        </p:txBody>
      </p:sp>
      <p:sp>
        <p:nvSpPr>
          <p:cNvPr id="4" name="TextBox 3"/>
          <p:cNvSpPr txBox="1"/>
          <p:nvPr/>
        </p:nvSpPr>
        <p:spPr>
          <a:xfrm>
            <a:off x="3352800" y="904973"/>
            <a:ext cx="1142998" cy="461665"/>
          </a:xfrm>
          <a:prstGeom prst="rect">
            <a:avLst/>
          </a:prstGeom>
          <a:noFill/>
          <a:ln>
            <a:noFill/>
          </a:ln>
        </p:spPr>
        <p:txBody>
          <a:bodyPr wrap="square" rtlCol="0">
            <a:spAutoFit/>
          </a:bodyPr>
          <a:lstStyle/>
          <a:p>
            <a:pPr algn="r"/>
            <a:r>
              <a:rPr lang="en-US" sz="1200" b="1" dirty="0" smtClean="0">
                <a:solidFill>
                  <a:schemeClr val="accent2"/>
                </a:solidFill>
              </a:rPr>
              <a:t>Box Creek Temperature</a:t>
            </a:r>
            <a:endParaRPr lang="en-US" sz="1200" b="1" dirty="0">
              <a:solidFill>
                <a:schemeClr val="accent2"/>
              </a:solidFill>
            </a:endParaRPr>
          </a:p>
        </p:txBody>
      </p:sp>
      <p:sp>
        <p:nvSpPr>
          <p:cNvPr id="9" name="TextBox 8"/>
          <p:cNvSpPr txBox="1"/>
          <p:nvPr/>
        </p:nvSpPr>
        <p:spPr>
          <a:xfrm>
            <a:off x="4495799" y="904971"/>
            <a:ext cx="1600200" cy="461665"/>
          </a:xfrm>
          <a:prstGeom prst="rect">
            <a:avLst/>
          </a:prstGeom>
          <a:noFill/>
          <a:ln>
            <a:noFill/>
          </a:ln>
        </p:spPr>
        <p:txBody>
          <a:bodyPr wrap="square" rtlCol="0">
            <a:spAutoFit/>
          </a:bodyPr>
          <a:lstStyle/>
          <a:p>
            <a:r>
              <a:rPr lang="en-US" sz="1200" b="1" dirty="0" smtClean="0">
                <a:solidFill>
                  <a:schemeClr val="accent2"/>
                </a:solidFill>
              </a:rPr>
              <a:t>Box Creek Relative Humidity</a:t>
            </a:r>
            <a:endParaRPr lang="en-US" sz="1200" b="1" dirty="0">
              <a:solidFill>
                <a:schemeClr val="accent2"/>
              </a:solidFill>
            </a:endParaRPr>
          </a:p>
        </p:txBody>
      </p:sp>
    </p:spTree>
    <p:extLst>
      <p:ext uri="{BB962C8B-B14F-4D97-AF65-F5344CB8AC3E}">
        <p14:creationId xmlns:p14="http://schemas.microsoft.com/office/powerpoint/2010/main" val="330841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3505200" cy="838200"/>
          </a:xfrm>
        </p:spPr>
        <p:txBody>
          <a:bodyPr>
            <a:normAutofit/>
          </a:bodyPr>
          <a:lstStyle/>
          <a:p>
            <a:pPr algn="l"/>
            <a:r>
              <a:rPr lang="en-US" dirty="0" smtClean="0"/>
              <a:t>objectives</a:t>
            </a:r>
            <a:endParaRPr lang="en-US" dirty="0"/>
          </a:p>
        </p:txBody>
      </p:sp>
      <p:sp>
        <p:nvSpPr>
          <p:cNvPr id="3" name="Subtitle 2"/>
          <p:cNvSpPr>
            <a:spLocks noGrp="1"/>
          </p:cNvSpPr>
          <p:nvPr>
            <p:ph type="subTitle" idx="1"/>
          </p:nvPr>
        </p:nvSpPr>
        <p:spPr>
          <a:xfrm>
            <a:off x="609600" y="1143000"/>
            <a:ext cx="6553200" cy="4572000"/>
          </a:xfrm>
        </p:spPr>
        <p:txBody>
          <a:bodyPr anchor="t">
            <a:normAutofit/>
          </a:bodyPr>
          <a:lstStyle/>
          <a:p>
            <a:pPr marL="342900" indent="-342900" algn="l">
              <a:buClr>
                <a:schemeClr val="tx2">
                  <a:lumMod val="10000"/>
                </a:schemeClr>
              </a:buClr>
              <a:buFont typeface="Wingdings" panose="05000000000000000000" pitchFamily="2" charset="2"/>
              <a:buChar char="v"/>
            </a:pPr>
            <a:r>
              <a:rPr lang="en-US" dirty="0" smtClean="0"/>
              <a:t>To facilitate the transfer from research to operations of methodologies to verify spot forecasts</a:t>
            </a:r>
            <a:endParaRPr lang="en-US" sz="1800" dirty="0" smtClean="0"/>
          </a:p>
          <a:p>
            <a:pPr marL="800100" lvl="1" indent="-342900" algn="l">
              <a:buClr>
                <a:schemeClr val="tx2">
                  <a:lumMod val="10000"/>
                </a:schemeClr>
              </a:buClr>
              <a:buFont typeface="Wingdings" panose="05000000000000000000" pitchFamily="2" charset="2"/>
              <a:buChar char="v"/>
            </a:pPr>
            <a:endParaRPr lang="en-US" sz="1800" dirty="0"/>
          </a:p>
          <a:p>
            <a:pPr marL="342900" indent="-342900" algn="l">
              <a:buClr>
                <a:schemeClr val="tx2">
                  <a:lumMod val="10000"/>
                </a:schemeClr>
              </a:buClr>
              <a:buFont typeface="Wingdings" panose="05000000000000000000" pitchFamily="2" charset="2"/>
              <a:buChar char="v"/>
            </a:pPr>
            <a:r>
              <a:rPr lang="en-US" dirty="0" smtClean="0"/>
              <a:t>To devise approaches to assess the degree of improvement provided by such forecasts relative to those available from the National Digital Forecast Database (NDFD)</a:t>
            </a:r>
          </a:p>
          <a:p>
            <a:pPr marL="342900" indent="-342900" algn="l">
              <a:buClr>
                <a:schemeClr val="tx2">
                  <a:lumMod val="10000"/>
                </a:schemeClr>
              </a:buClr>
              <a:buFont typeface="Wingdings" panose="05000000000000000000" pitchFamily="2" charset="2"/>
              <a:buChar char="v"/>
            </a:pPr>
            <a:endParaRPr lang="en-US" sz="1800" dirty="0"/>
          </a:p>
          <a:p>
            <a:pPr marL="342900" indent="-342900" algn="l">
              <a:buClr>
                <a:schemeClr val="tx2">
                  <a:lumMod val="10000"/>
                </a:schemeClr>
              </a:buClr>
              <a:buFont typeface="Wingdings" panose="05000000000000000000" pitchFamily="2" charset="2"/>
              <a:buChar char="v"/>
            </a:pPr>
            <a:r>
              <a:rPr lang="en-US" dirty="0" smtClean="0"/>
              <a:t>To develop examples of web tools that could transition into a product usable by the National Weather Service Performance Branch</a:t>
            </a: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5</a:t>
            </a:fld>
            <a:endParaRPr kumimoji="0" lang="en-US"/>
          </a:p>
        </p:txBody>
      </p:sp>
    </p:spTree>
    <p:extLst>
      <p:ext uri="{BB962C8B-B14F-4D97-AF65-F5344CB8AC3E}">
        <p14:creationId xmlns:p14="http://schemas.microsoft.com/office/powerpoint/2010/main" val="23711035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p:nvPr/>
        </p:nvPicPr>
        <p:blipFill rotWithShape="1">
          <a:blip r:embed="rId3" cstate="print">
            <a:extLst>
              <a:ext uri="{28A0092B-C50C-407E-A947-70E740481C1C}">
                <a14:useLocalDpi xmlns:a14="http://schemas.microsoft.com/office/drawing/2010/main" val="0"/>
              </a:ext>
            </a:extLst>
          </a:blip>
          <a:srcRect l="51943" t="21003" r="19258" b="25176"/>
          <a:stretch/>
        </p:blipFill>
        <p:spPr bwMode="auto">
          <a:xfrm>
            <a:off x="4495798" y="914400"/>
            <a:ext cx="4343402" cy="4314825"/>
          </a:xfrm>
          <a:prstGeom prst="rect">
            <a:avLst/>
          </a:prstGeom>
          <a:ln>
            <a:solidFill>
              <a:schemeClr val="accent1"/>
            </a:solidFill>
          </a:ln>
          <a:extLst>
            <a:ext uri="{53640926-AAD7-44D8-BBD7-CCE9431645EC}">
              <a14:shadowObscured xmlns:a14="http://schemas.microsoft.com/office/drawing/2010/main"/>
            </a:ext>
          </a:extLst>
        </p:spPr>
      </p:pic>
      <p:pic>
        <p:nvPicPr>
          <p:cNvPr id="40" name="Picture 39"/>
          <p:cNvPicPr/>
          <p:nvPr/>
        </p:nvPicPr>
        <p:blipFill rotWithShape="1">
          <a:blip r:embed="rId3">
            <a:extLst>
              <a:ext uri="{28A0092B-C50C-407E-A947-70E740481C1C}">
                <a14:useLocalDpi xmlns:a14="http://schemas.microsoft.com/office/drawing/2010/main" val="0"/>
              </a:ext>
            </a:extLst>
          </a:blip>
          <a:srcRect l="15901" t="20675" r="54947" b="24848"/>
          <a:stretch/>
        </p:blipFill>
        <p:spPr bwMode="auto">
          <a:xfrm>
            <a:off x="85724" y="914400"/>
            <a:ext cx="4410075" cy="4314825"/>
          </a:xfrm>
          <a:prstGeom prst="rect">
            <a:avLst/>
          </a:prstGeom>
          <a:ln>
            <a:solidFill>
              <a:schemeClr val="accent1"/>
            </a:solidFill>
          </a:ln>
          <a:extLst>
            <a:ext uri="{53640926-AAD7-44D8-BBD7-CCE9431645EC}">
              <a14:shadowObscured xmlns:a14="http://schemas.microsoft.com/office/drawing/2010/main"/>
            </a:ext>
          </a:extLst>
        </p:spPr>
      </p:pic>
      <p:sp>
        <p:nvSpPr>
          <p:cNvPr id="2" name="Title 1"/>
          <p:cNvSpPr>
            <a:spLocks noGrp="1"/>
          </p:cNvSpPr>
          <p:nvPr>
            <p:ph type="ctrTitle"/>
          </p:nvPr>
        </p:nvSpPr>
        <p:spPr>
          <a:xfrm>
            <a:off x="228600" y="152400"/>
            <a:ext cx="6543675" cy="838200"/>
          </a:xfrm>
        </p:spPr>
        <p:txBody>
          <a:bodyPr>
            <a:normAutofit/>
          </a:bodyPr>
          <a:lstStyle/>
          <a:p>
            <a:pPr algn="l"/>
            <a:r>
              <a:rPr lang="en-US" dirty="0" smtClean="0"/>
              <a:t>Box creek</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685799" y="1524000"/>
            <a:ext cx="914401" cy="914400"/>
          </a:xfrm>
          <a:prstGeom prst="rect">
            <a:avLst/>
          </a:prstGeom>
          <a:solidFill>
            <a:srgbClr val="4E8542">
              <a:alpha val="30196"/>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85798" y="2438400"/>
            <a:ext cx="914402" cy="914400"/>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85799" y="3333750"/>
            <a:ext cx="914401" cy="857252"/>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5798" y="4191000"/>
            <a:ext cx="914402" cy="904875"/>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624012" y="1524000"/>
            <a:ext cx="890588" cy="91440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514599" y="1524000"/>
            <a:ext cx="914401" cy="91440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428999" y="1524000"/>
            <a:ext cx="885825" cy="91440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ubtitle 2"/>
          <p:cNvSpPr txBox="1">
            <a:spLocks/>
          </p:cNvSpPr>
          <p:nvPr/>
        </p:nvSpPr>
        <p:spPr>
          <a:xfrm>
            <a:off x="85724" y="5229225"/>
            <a:ext cx="8753475" cy="12954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Red Squares are cases where the Spot Forecaster made an improvement over the NDFD forecast relative to the observation.</a:t>
            </a:r>
          </a:p>
          <a:p>
            <a:pPr marL="342900" indent="-342900" algn="l">
              <a:buClr>
                <a:schemeClr val="tx2">
                  <a:lumMod val="10000"/>
                </a:schemeClr>
              </a:buClr>
              <a:buFont typeface="Wingdings" panose="05000000000000000000" pitchFamily="2" charset="2"/>
              <a:buChar char="v"/>
            </a:pPr>
            <a:r>
              <a:rPr lang="en-US" dirty="0" smtClean="0"/>
              <a:t>Blue Squares are cases where the Spot Forecaster modified the forecast and degraded its accuracy versus the NDFD forecast.</a:t>
            </a:r>
          </a:p>
        </p:txBody>
      </p:sp>
      <p:sp>
        <p:nvSpPr>
          <p:cNvPr id="42" name="Rectangle 41"/>
          <p:cNvSpPr/>
          <p:nvPr/>
        </p:nvSpPr>
        <p:spPr>
          <a:xfrm>
            <a:off x="5105399" y="1524000"/>
            <a:ext cx="914401" cy="914400"/>
          </a:xfrm>
          <a:prstGeom prst="rect">
            <a:avLst/>
          </a:prstGeom>
          <a:solidFill>
            <a:srgbClr val="4E8542">
              <a:alpha val="30196"/>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105398" y="2438400"/>
            <a:ext cx="914402" cy="914400"/>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5105399" y="3333750"/>
            <a:ext cx="914401" cy="857252"/>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105398" y="4191000"/>
            <a:ext cx="914402" cy="904875"/>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043612" y="1524000"/>
            <a:ext cx="890588" cy="91440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934199" y="1524000"/>
            <a:ext cx="914401" cy="91440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848599" y="1524000"/>
            <a:ext cx="885825" cy="91440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50</a:t>
            </a:fld>
            <a:endParaRPr kumimoji="0" lang="en-US"/>
          </a:p>
        </p:txBody>
      </p:sp>
      <p:sp>
        <p:nvSpPr>
          <p:cNvPr id="28" name="TextBox 27"/>
          <p:cNvSpPr txBox="1"/>
          <p:nvPr/>
        </p:nvSpPr>
        <p:spPr>
          <a:xfrm>
            <a:off x="3352800" y="904973"/>
            <a:ext cx="1142998" cy="461665"/>
          </a:xfrm>
          <a:prstGeom prst="rect">
            <a:avLst/>
          </a:prstGeom>
          <a:noFill/>
          <a:ln>
            <a:noFill/>
          </a:ln>
        </p:spPr>
        <p:txBody>
          <a:bodyPr wrap="square" rtlCol="0">
            <a:spAutoFit/>
          </a:bodyPr>
          <a:lstStyle/>
          <a:p>
            <a:pPr algn="r"/>
            <a:r>
              <a:rPr lang="en-US" sz="1200" b="1" dirty="0" smtClean="0">
                <a:solidFill>
                  <a:schemeClr val="accent2"/>
                </a:solidFill>
              </a:rPr>
              <a:t>Box Creek Temperature</a:t>
            </a:r>
            <a:endParaRPr lang="en-US" sz="1200" b="1" dirty="0">
              <a:solidFill>
                <a:schemeClr val="accent2"/>
              </a:solidFill>
            </a:endParaRPr>
          </a:p>
        </p:txBody>
      </p:sp>
      <p:sp>
        <p:nvSpPr>
          <p:cNvPr id="29" name="TextBox 28"/>
          <p:cNvSpPr txBox="1"/>
          <p:nvPr/>
        </p:nvSpPr>
        <p:spPr>
          <a:xfrm>
            <a:off x="4495799" y="904971"/>
            <a:ext cx="1600200" cy="461665"/>
          </a:xfrm>
          <a:prstGeom prst="rect">
            <a:avLst/>
          </a:prstGeom>
          <a:noFill/>
          <a:ln>
            <a:noFill/>
          </a:ln>
        </p:spPr>
        <p:txBody>
          <a:bodyPr wrap="square" rtlCol="0">
            <a:spAutoFit/>
          </a:bodyPr>
          <a:lstStyle/>
          <a:p>
            <a:r>
              <a:rPr lang="en-US" sz="1200" b="1" dirty="0" smtClean="0">
                <a:solidFill>
                  <a:schemeClr val="accent2"/>
                </a:solidFill>
              </a:rPr>
              <a:t>Box Creek Relative Humidity</a:t>
            </a:r>
            <a:endParaRPr lang="en-US" sz="1200" b="1" dirty="0">
              <a:solidFill>
                <a:schemeClr val="accent2"/>
              </a:solidFill>
            </a:endParaRPr>
          </a:p>
        </p:txBody>
      </p:sp>
      <p:sp>
        <p:nvSpPr>
          <p:cNvPr id="30" name="Rectangle 29"/>
          <p:cNvSpPr/>
          <p:nvPr/>
        </p:nvSpPr>
        <p:spPr>
          <a:xfrm>
            <a:off x="1624012" y="2438400"/>
            <a:ext cx="914401" cy="895350"/>
          </a:xfrm>
          <a:prstGeom prst="rect">
            <a:avLst/>
          </a:prstGeom>
          <a:solidFill>
            <a:srgbClr val="4E8542">
              <a:alpha val="30196"/>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538414" y="3305176"/>
            <a:ext cx="890586" cy="885826"/>
          </a:xfrm>
          <a:prstGeom prst="rect">
            <a:avLst/>
          </a:prstGeom>
          <a:solidFill>
            <a:srgbClr val="4E8542">
              <a:alpha val="30196"/>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429000" y="4191002"/>
            <a:ext cx="914401" cy="914400"/>
          </a:xfrm>
          <a:prstGeom prst="rect">
            <a:avLst/>
          </a:prstGeom>
          <a:solidFill>
            <a:srgbClr val="4E8542">
              <a:alpha val="30196"/>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43612" y="2428875"/>
            <a:ext cx="914401" cy="914400"/>
          </a:xfrm>
          <a:prstGeom prst="rect">
            <a:avLst/>
          </a:prstGeom>
          <a:solidFill>
            <a:srgbClr val="4E8542">
              <a:alpha val="30196"/>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934198" y="3305176"/>
            <a:ext cx="914401" cy="914400"/>
          </a:xfrm>
          <a:prstGeom prst="rect">
            <a:avLst/>
          </a:prstGeom>
          <a:solidFill>
            <a:srgbClr val="4E8542">
              <a:alpha val="30196"/>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820023" y="4191002"/>
            <a:ext cx="914401" cy="914400"/>
          </a:xfrm>
          <a:prstGeom prst="rect">
            <a:avLst/>
          </a:prstGeom>
          <a:solidFill>
            <a:srgbClr val="4E8542">
              <a:alpha val="30196"/>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628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150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200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200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100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150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150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150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50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50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100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150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150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21" grpId="0" animBg="1"/>
      <p:bldP spid="22" grpId="0" animBg="1"/>
      <p:bldP spid="23" grpId="0" animBg="1"/>
      <p:bldP spid="27" grpId="0" animBg="1"/>
      <p:bldP spid="42" grpId="0" animBg="1"/>
      <p:bldP spid="46" grpId="0" animBg="1"/>
      <p:bldP spid="47" grpId="0" animBg="1"/>
      <p:bldP spid="48" grpId="0" animBg="1"/>
      <p:bldP spid="49" grpId="0" animBg="1"/>
      <p:bldP spid="50" grpId="0" animBg="1"/>
      <p:bldP spid="51" grpId="0" animBg="1"/>
      <p:bldP spid="30" grpId="0" animBg="1"/>
      <p:bldP spid="31" grpId="0" animBg="1"/>
      <p:bldP spid="32" grpId="0" animBg="1"/>
      <p:bldP spid="33" grpId="0" animBg="1"/>
      <p:bldP spid="34" grpId="0" animBg="1"/>
      <p:bldP spid="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p:nvPr/>
        </p:nvPicPr>
        <p:blipFill rotWithShape="1">
          <a:blip r:embed="rId3">
            <a:extLst>
              <a:ext uri="{28A0092B-C50C-407E-A947-70E740481C1C}">
                <a14:useLocalDpi xmlns:a14="http://schemas.microsoft.com/office/drawing/2010/main" val="0"/>
              </a:ext>
            </a:extLst>
          </a:blip>
          <a:srcRect l="15901" t="20675" r="54947" b="24848"/>
          <a:stretch/>
        </p:blipFill>
        <p:spPr bwMode="auto">
          <a:xfrm>
            <a:off x="85724" y="914400"/>
            <a:ext cx="5553076" cy="5638800"/>
          </a:xfrm>
          <a:prstGeom prst="rect">
            <a:avLst/>
          </a:prstGeom>
          <a:ln>
            <a:solidFill>
              <a:schemeClr val="accent1"/>
            </a:solidFill>
          </a:ln>
          <a:extLst>
            <a:ext uri="{53640926-AAD7-44D8-BBD7-CCE9431645EC}">
              <a14:shadowObscured xmlns:a14="http://schemas.microsoft.com/office/drawing/2010/main"/>
            </a:ext>
          </a:extLst>
        </p:spPr>
      </p:pic>
      <p:sp>
        <p:nvSpPr>
          <p:cNvPr id="2" name="Title 1"/>
          <p:cNvSpPr>
            <a:spLocks noGrp="1"/>
          </p:cNvSpPr>
          <p:nvPr>
            <p:ph type="ctrTitle"/>
          </p:nvPr>
        </p:nvSpPr>
        <p:spPr>
          <a:xfrm>
            <a:off x="228600" y="152400"/>
            <a:ext cx="6543675" cy="838200"/>
          </a:xfrm>
        </p:spPr>
        <p:txBody>
          <a:bodyPr>
            <a:normAutofit/>
          </a:bodyPr>
          <a:lstStyle/>
          <a:p>
            <a:pPr algn="l"/>
            <a:r>
              <a:rPr lang="en-US" dirty="0" smtClean="0"/>
              <a:t>Box creek</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Subtitle 2"/>
          <p:cNvSpPr txBox="1">
            <a:spLocks/>
          </p:cNvSpPr>
          <p:nvPr/>
        </p:nvSpPr>
        <p:spPr>
          <a:xfrm rot="10800000" flipV="1">
            <a:off x="5638795" y="914400"/>
            <a:ext cx="3216275" cy="34290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Temperature Forecast Errors – Spot versus NDFD</a:t>
            </a:r>
          </a:p>
          <a:p>
            <a:pPr algn="ctr">
              <a:buClr>
                <a:schemeClr val="tx2">
                  <a:lumMod val="10000"/>
                </a:schemeClr>
              </a:buClr>
            </a:pPr>
            <a:endParaRPr lang="en-US" sz="1800" dirty="0"/>
          </a:p>
          <a:p>
            <a:pPr algn="ctr">
              <a:buClr>
                <a:schemeClr val="tx2">
                  <a:lumMod val="10000"/>
                </a:schemeClr>
              </a:buClr>
            </a:pPr>
            <a:r>
              <a:rPr lang="en-US" sz="1800" dirty="0"/>
              <a:t>9</a:t>
            </a:r>
            <a:r>
              <a:rPr lang="en-US" sz="1800" dirty="0" smtClean="0"/>
              <a:t> forecasts where magnitude of error is the same (green)</a:t>
            </a:r>
          </a:p>
          <a:p>
            <a:pPr algn="ctr">
              <a:buClr>
                <a:schemeClr val="tx2">
                  <a:lumMod val="10000"/>
                </a:schemeClr>
              </a:buClr>
            </a:pPr>
            <a:endParaRPr lang="en-US" sz="1800" dirty="0"/>
          </a:p>
          <a:p>
            <a:pPr algn="ctr">
              <a:buClr>
                <a:schemeClr val="tx2">
                  <a:lumMod val="10000"/>
                </a:schemeClr>
              </a:buClr>
            </a:pPr>
            <a:r>
              <a:rPr lang="en-US" sz="1800" dirty="0" smtClean="0"/>
              <a:t>10 forecasts where the spot improved on the NDFD (red)</a:t>
            </a:r>
          </a:p>
          <a:p>
            <a:pPr algn="ctr">
              <a:buClr>
                <a:schemeClr val="tx2">
                  <a:lumMod val="10000"/>
                </a:schemeClr>
              </a:buClr>
            </a:pPr>
            <a:endParaRPr lang="en-US" sz="1800" dirty="0"/>
          </a:p>
          <a:p>
            <a:pPr algn="ctr">
              <a:buClr>
                <a:schemeClr val="tx2">
                  <a:lumMod val="10000"/>
                </a:schemeClr>
              </a:buClr>
            </a:pPr>
            <a:r>
              <a:rPr lang="en-US" sz="1800" dirty="0" smtClean="0"/>
              <a:t>0 forecasts where the spot degraded the NDFD (blue)</a:t>
            </a:r>
          </a:p>
          <a:p>
            <a:pPr algn="ctr">
              <a:buClr>
                <a:schemeClr val="tx2">
                  <a:lumMod val="10000"/>
                </a:schemeClr>
              </a:buClr>
            </a:pPr>
            <a:endParaRPr lang="en-US" sz="1800" dirty="0"/>
          </a:p>
        </p:txBody>
      </p:sp>
      <p:sp>
        <p:nvSpPr>
          <p:cNvPr id="3" name="Rectangle 2"/>
          <p:cNvSpPr/>
          <p:nvPr/>
        </p:nvSpPr>
        <p:spPr>
          <a:xfrm>
            <a:off x="838200" y="2895600"/>
            <a:ext cx="1143000" cy="3505200"/>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981200" y="1752600"/>
            <a:ext cx="3429000" cy="114300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38200" y="1752599"/>
            <a:ext cx="1143000" cy="1165019"/>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81200" y="2917618"/>
            <a:ext cx="1143000" cy="1165019"/>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124200" y="4065690"/>
            <a:ext cx="1143000" cy="1165019"/>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257675" y="5230709"/>
            <a:ext cx="1143000" cy="1165019"/>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51</a:t>
            </a:fld>
            <a:endParaRPr kumimoji="0" lang="en-US"/>
          </a:p>
        </p:txBody>
      </p:sp>
      <p:sp>
        <p:nvSpPr>
          <p:cNvPr id="13" name="TextBox 12"/>
          <p:cNvSpPr txBox="1"/>
          <p:nvPr/>
        </p:nvSpPr>
        <p:spPr>
          <a:xfrm>
            <a:off x="85724" y="914400"/>
            <a:ext cx="1323976" cy="523220"/>
          </a:xfrm>
          <a:prstGeom prst="rect">
            <a:avLst/>
          </a:prstGeom>
          <a:noFill/>
          <a:ln>
            <a:noFill/>
          </a:ln>
        </p:spPr>
        <p:txBody>
          <a:bodyPr wrap="square" rtlCol="0">
            <a:spAutoFit/>
          </a:bodyPr>
          <a:lstStyle/>
          <a:p>
            <a:r>
              <a:rPr lang="en-US" sz="1400" b="1" dirty="0" smtClean="0">
                <a:solidFill>
                  <a:schemeClr val="accent2"/>
                </a:solidFill>
              </a:rPr>
              <a:t>Box Creek Temperature</a:t>
            </a:r>
            <a:endParaRPr lang="en-US" sz="1400" b="1" dirty="0">
              <a:solidFill>
                <a:schemeClr val="accent2"/>
              </a:solidFill>
            </a:endParaRPr>
          </a:p>
        </p:txBody>
      </p:sp>
    </p:spTree>
    <p:extLst>
      <p:ext uri="{BB962C8B-B14F-4D97-AF65-F5344CB8AC3E}">
        <p14:creationId xmlns:p14="http://schemas.microsoft.com/office/powerpoint/2010/main" val="1132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cstate="print">
            <a:extLst>
              <a:ext uri="{28A0092B-C50C-407E-A947-70E740481C1C}">
                <a14:useLocalDpi xmlns:a14="http://schemas.microsoft.com/office/drawing/2010/main" val="0"/>
              </a:ext>
            </a:extLst>
          </a:blip>
          <a:srcRect l="51943" t="21003" r="19258" b="25176"/>
          <a:stretch/>
        </p:blipFill>
        <p:spPr bwMode="auto">
          <a:xfrm>
            <a:off x="155574" y="914399"/>
            <a:ext cx="5483221" cy="5638801"/>
          </a:xfrm>
          <a:prstGeom prst="rect">
            <a:avLst/>
          </a:prstGeom>
          <a:ln>
            <a:solidFill>
              <a:schemeClr val="accent1"/>
            </a:solidFill>
          </a:ln>
          <a:extLst>
            <a:ext uri="{53640926-AAD7-44D8-BBD7-CCE9431645EC}">
              <a14:shadowObscured xmlns:a14="http://schemas.microsoft.com/office/drawing/2010/main"/>
            </a:ext>
          </a:extLst>
        </p:spPr>
      </p:pic>
      <p:sp>
        <p:nvSpPr>
          <p:cNvPr id="2" name="Title 1"/>
          <p:cNvSpPr>
            <a:spLocks noGrp="1"/>
          </p:cNvSpPr>
          <p:nvPr>
            <p:ph type="ctrTitle"/>
          </p:nvPr>
        </p:nvSpPr>
        <p:spPr>
          <a:xfrm>
            <a:off x="228600" y="152400"/>
            <a:ext cx="6543675" cy="838200"/>
          </a:xfrm>
        </p:spPr>
        <p:txBody>
          <a:bodyPr>
            <a:normAutofit/>
          </a:bodyPr>
          <a:lstStyle/>
          <a:p>
            <a:pPr algn="l"/>
            <a:r>
              <a:rPr lang="en-US" dirty="0" smtClean="0"/>
              <a:t>Box creek</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942975" y="1752598"/>
            <a:ext cx="1143000" cy="1165019"/>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85975" y="2917618"/>
            <a:ext cx="1143000" cy="1165019"/>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28975" y="4056165"/>
            <a:ext cx="1143000" cy="1165019"/>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71975" y="5230707"/>
            <a:ext cx="1143000" cy="1165019"/>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42975" y="2895600"/>
            <a:ext cx="1143000" cy="3505200"/>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085975" y="1752600"/>
            <a:ext cx="3429000" cy="114300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p:cNvSpPr txBox="1">
            <a:spLocks/>
          </p:cNvSpPr>
          <p:nvPr/>
        </p:nvSpPr>
        <p:spPr>
          <a:xfrm rot="10800000" flipV="1">
            <a:off x="5638792" y="914400"/>
            <a:ext cx="3216275" cy="3724274"/>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Relative Humidity Forecast Errors – Spot versus NDFD</a:t>
            </a:r>
          </a:p>
          <a:p>
            <a:pPr algn="ctr">
              <a:buClr>
                <a:schemeClr val="tx2">
                  <a:lumMod val="10000"/>
                </a:schemeClr>
              </a:buClr>
            </a:pPr>
            <a:endParaRPr lang="en-US" sz="1800" dirty="0"/>
          </a:p>
          <a:p>
            <a:pPr algn="ctr">
              <a:buClr>
                <a:schemeClr val="tx2">
                  <a:lumMod val="10000"/>
                </a:schemeClr>
              </a:buClr>
            </a:pPr>
            <a:r>
              <a:rPr lang="en-US" sz="1800" dirty="0" smtClean="0"/>
              <a:t>17 forecasts where magnitude of error is the same (green)</a:t>
            </a:r>
          </a:p>
          <a:p>
            <a:pPr algn="ctr">
              <a:buClr>
                <a:schemeClr val="tx2">
                  <a:lumMod val="10000"/>
                </a:schemeClr>
              </a:buClr>
            </a:pPr>
            <a:endParaRPr lang="en-US" sz="1800" dirty="0"/>
          </a:p>
          <a:p>
            <a:pPr algn="ctr">
              <a:buClr>
                <a:schemeClr val="tx2">
                  <a:lumMod val="10000"/>
                </a:schemeClr>
              </a:buClr>
            </a:pPr>
            <a:r>
              <a:rPr lang="en-US" sz="1800" dirty="0" smtClean="0"/>
              <a:t>1 forecast where the spot improved on the NDFD (red)</a:t>
            </a:r>
          </a:p>
          <a:p>
            <a:pPr algn="ctr">
              <a:buClr>
                <a:schemeClr val="tx2">
                  <a:lumMod val="10000"/>
                </a:schemeClr>
              </a:buClr>
            </a:pPr>
            <a:endParaRPr lang="en-US" sz="1800" dirty="0"/>
          </a:p>
          <a:p>
            <a:pPr algn="ctr">
              <a:buClr>
                <a:schemeClr val="tx2">
                  <a:lumMod val="10000"/>
                </a:schemeClr>
              </a:buClr>
            </a:pPr>
            <a:r>
              <a:rPr lang="en-US" sz="1800" dirty="0" smtClean="0"/>
              <a:t>0 forecasts where the spot degraded the NDFD (blue)</a:t>
            </a:r>
          </a:p>
          <a:p>
            <a:pPr algn="ctr">
              <a:buClr>
                <a:schemeClr val="tx2">
                  <a:lumMod val="10000"/>
                </a:schemeClr>
              </a:buClr>
            </a:pPr>
            <a:endParaRPr lang="en-US" sz="1800"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52</a:t>
            </a:fld>
            <a:endParaRPr kumimoji="0" lang="en-US"/>
          </a:p>
        </p:txBody>
      </p:sp>
      <p:sp>
        <p:nvSpPr>
          <p:cNvPr id="15" name="TextBox 14"/>
          <p:cNvSpPr txBox="1"/>
          <p:nvPr/>
        </p:nvSpPr>
        <p:spPr>
          <a:xfrm>
            <a:off x="155574" y="914400"/>
            <a:ext cx="1819276" cy="523220"/>
          </a:xfrm>
          <a:prstGeom prst="rect">
            <a:avLst/>
          </a:prstGeom>
          <a:noFill/>
          <a:ln>
            <a:noFill/>
          </a:ln>
        </p:spPr>
        <p:txBody>
          <a:bodyPr wrap="square" rtlCol="0">
            <a:spAutoFit/>
          </a:bodyPr>
          <a:lstStyle/>
          <a:p>
            <a:r>
              <a:rPr lang="en-US" sz="1400" b="1" dirty="0" smtClean="0">
                <a:solidFill>
                  <a:schemeClr val="accent2"/>
                </a:solidFill>
              </a:rPr>
              <a:t>Box Creek Relative Humidity</a:t>
            </a:r>
            <a:endParaRPr lang="en-US" sz="1400" b="1" dirty="0">
              <a:solidFill>
                <a:schemeClr val="accent2"/>
              </a:solidFill>
            </a:endParaRPr>
          </a:p>
        </p:txBody>
      </p:sp>
    </p:spTree>
    <p:extLst>
      <p:ext uri="{BB962C8B-B14F-4D97-AF65-F5344CB8AC3E}">
        <p14:creationId xmlns:p14="http://schemas.microsoft.com/office/powerpoint/2010/main" val="199229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extLst>
              <a:ext uri="{28A0092B-C50C-407E-A947-70E740481C1C}">
                <a14:useLocalDpi xmlns:a14="http://schemas.microsoft.com/office/drawing/2010/main" val="0"/>
              </a:ext>
            </a:extLst>
          </a:blip>
          <a:srcRect l="7774" t="19362" r="56360" b="13690"/>
          <a:stretch/>
        </p:blipFill>
        <p:spPr bwMode="auto">
          <a:xfrm>
            <a:off x="155575" y="914398"/>
            <a:ext cx="5483221" cy="5257802"/>
          </a:xfrm>
          <a:prstGeom prst="rect">
            <a:avLst/>
          </a:prstGeom>
          <a:ln>
            <a:solidFill>
              <a:schemeClr val="tx1"/>
            </a:solidFill>
          </a:ln>
          <a:extLst>
            <a:ext uri="{53640926-AAD7-44D8-BBD7-CCE9431645EC}">
              <a14:shadowObscured xmlns:a14="http://schemas.microsoft.com/office/drawing/2010/main"/>
            </a:ext>
          </a:extLst>
        </p:spPr>
      </p:pic>
      <p:sp>
        <p:nvSpPr>
          <p:cNvPr id="2" name="Title 1"/>
          <p:cNvSpPr>
            <a:spLocks noGrp="1"/>
          </p:cNvSpPr>
          <p:nvPr>
            <p:ph type="ctrTitle"/>
          </p:nvPr>
        </p:nvSpPr>
        <p:spPr>
          <a:xfrm>
            <a:off x="228600" y="152400"/>
            <a:ext cx="6543675" cy="838200"/>
          </a:xfrm>
        </p:spPr>
        <p:txBody>
          <a:bodyPr>
            <a:normAutofit/>
          </a:bodyPr>
          <a:lstStyle/>
          <a:p>
            <a:pPr algn="l"/>
            <a:r>
              <a:rPr lang="en-US" dirty="0" smtClean="0"/>
              <a:t>Box creek</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862940" y="2743200"/>
            <a:ext cx="1143000" cy="3276600"/>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05940" y="1600200"/>
            <a:ext cx="3480460" cy="114300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62940" y="1600200"/>
            <a:ext cx="1143000" cy="1138547"/>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05940" y="2765221"/>
            <a:ext cx="1143000" cy="1044780"/>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74670" y="3810001"/>
            <a:ext cx="1143000" cy="1099827"/>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17670" y="4909828"/>
            <a:ext cx="1143000" cy="1138547"/>
          </a:xfrm>
          <a:prstGeom prst="rect">
            <a:avLst/>
          </a:prstGeom>
          <a:solidFill>
            <a:srgbClr val="4E8542">
              <a:alpha val="30196"/>
            </a:srgb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2"/>
          <p:cNvSpPr txBox="1">
            <a:spLocks/>
          </p:cNvSpPr>
          <p:nvPr/>
        </p:nvSpPr>
        <p:spPr>
          <a:xfrm rot="10800000" flipV="1">
            <a:off x="5638792" y="914400"/>
            <a:ext cx="3216275" cy="3724274"/>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Wind Speed Forecast Errors – Spot versus NDFD</a:t>
            </a:r>
          </a:p>
          <a:p>
            <a:pPr algn="ctr">
              <a:buClr>
                <a:schemeClr val="tx2">
                  <a:lumMod val="10000"/>
                </a:schemeClr>
              </a:buClr>
            </a:pPr>
            <a:endParaRPr lang="en-US" sz="1800" dirty="0"/>
          </a:p>
          <a:p>
            <a:pPr algn="ctr">
              <a:buClr>
                <a:schemeClr val="tx2">
                  <a:lumMod val="10000"/>
                </a:schemeClr>
              </a:buClr>
            </a:pPr>
            <a:r>
              <a:rPr lang="en-US" sz="1800" dirty="0" smtClean="0"/>
              <a:t>11 forecasts where magnitude of error is the same (green)</a:t>
            </a:r>
          </a:p>
          <a:p>
            <a:pPr algn="ctr">
              <a:buClr>
                <a:schemeClr val="tx2">
                  <a:lumMod val="10000"/>
                </a:schemeClr>
              </a:buClr>
            </a:pPr>
            <a:endParaRPr lang="en-US" sz="1800" dirty="0"/>
          </a:p>
          <a:p>
            <a:pPr algn="ctr">
              <a:buClr>
                <a:schemeClr val="tx2">
                  <a:lumMod val="10000"/>
                </a:schemeClr>
              </a:buClr>
            </a:pPr>
            <a:r>
              <a:rPr lang="en-US" sz="1800" dirty="0" smtClean="0"/>
              <a:t>3 forecasts where the spot improved on the NDFD (red)</a:t>
            </a:r>
          </a:p>
          <a:p>
            <a:pPr algn="ctr">
              <a:buClr>
                <a:schemeClr val="tx2">
                  <a:lumMod val="10000"/>
                </a:schemeClr>
              </a:buClr>
            </a:pPr>
            <a:endParaRPr lang="en-US" sz="1800" dirty="0"/>
          </a:p>
          <a:p>
            <a:pPr algn="ctr">
              <a:buClr>
                <a:schemeClr val="tx2">
                  <a:lumMod val="10000"/>
                </a:schemeClr>
              </a:buClr>
            </a:pPr>
            <a:r>
              <a:rPr lang="en-US" sz="1800" dirty="0" smtClean="0"/>
              <a:t>3 forecasts where the spot degraded the NDFD (blue)</a:t>
            </a:r>
          </a:p>
          <a:p>
            <a:pPr algn="ctr">
              <a:buClr>
                <a:schemeClr val="tx2">
                  <a:lumMod val="10000"/>
                </a:schemeClr>
              </a:buClr>
            </a:pPr>
            <a:endParaRPr lang="en-US" sz="1800"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53</a:t>
            </a:fld>
            <a:endParaRPr kumimoji="0" lang="en-US"/>
          </a:p>
        </p:txBody>
      </p:sp>
      <p:sp>
        <p:nvSpPr>
          <p:cNvPr id="15" name="TextBox 14"/>
          <p:cNvSpPr txBox="1"/>
          <p:nvPr/>
        </p:nvSpPr>
        <p:spPr>
          <a:xfrm>
            <a:off x="155574" y="914400"/>
            <a:ext cx="1520826" cy="523220"/>
          </a:xfrm>
          <a:prstGeom prst="rect">
            <a:avLst/>
          </a:prstGeom>
          <a:noFill/>
          <a:ln>
            <a:noFill/>
          </a:ln>
        </p:spPr>
        <p:txBody>
          <a:bodyPr wrap="square" rtlCol="0">
            <a:spAutoFit/>
          </a:bodyPr>
          <a:lstStyle/>
          <a:p>
            <a:r>
              <a:rPr lang="en-US" sz="1400" b="1" dirty="0" smtClean="0">
                <a:solidFill>
                  <a:schemeClr val="accent2"/>
                </a:solidFill>
              </a:rPr>
              <a:t>Box Creek Wind Speed</a:t>
            </a:r>
            <a:endParaRPr lang="en-US" sz="1400" b="1" dirty="0">
              <a:solidFill>
                <a:schemeClr val="accent2"/>
              </a:solidFill>
            </a:endParaRPr>
          </a:p>
        </p:txBody>
      </p:sp>
    </p:spTree>
    <p:extLst>
      <p:ext uri="{BB962C8B-B14F-4D97-AF65-F5344CB8AC3E}">
        <p14:creationId xmlns:p14="http://schemas.microsoft.com/office/powerpoint/2010/main" val="199229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2743200" cy="838200"/>
          </a:xfrm>
        </p:spPr>
        <p:txBody>
          <a:bodyPr>
            <a:normAutofit/>
          </a:bodyPr>
          <a:lstStyle/>
          <a:p>
            <a:pPr algn="l"/>
            <a:r>
              <a:rPr lang="en-US" dirty="0" smtClean="0"/>
              <a:t>outline</a:t>
            </a:r>
            <a:endParaRPr lang="en-US" dirty="0"/>
          </a:p>
        </p:txBody>
      </p:sp>
      <p:sp>
        <p:nvSpPr>
          <p:cNvPr id="3" name="Subtitle 2"/>
          <p:cNvSpPr>
            <a:spLocks noGrp="1"/>
          </p:cNvSpPr>
          <p:nvPr>
            <p:ph type="subTitle" idx="1"/>
          </p:nvPr>
        </p:nvSpPr>
        <p:spPr>
          <a:xfrm>
            <a:off x="914400" y="1066800"/>
            <a:ext cx="6553200" cy="5486400"/>
          </a:xfrm>
        </p:spPr>
        <p:txBody>
          <a:bodyPr anchor="t">
            <a:normAutofit fontScale="92500" lnSpcReduction="10000"/>
          </a:bodyPr>
          <a:lstStyle/>
          <a:p>
            <a:pPr marL="342900" indent="-342900" algn="l">
              <a:buClr>
                <a:schemeClr val="tx2">
                  <a:lumMod val="10000"/>
                </a:schemeClr>
              </a:buClr>
              <a:buFont typeface="Wingdings" panose="05000000000000000000" pitchFamily="2" charset="2"/>
              <a:buChar char="v"/>
            </a:pPr>
            <a:r>
              <a:rPr lang="en-US" dirty="0" smtClean="0"/>
              <a:t>Introduction</a:t>
            </a:r>
          </a:p>
          <a:p>
            <a:pPr marL="800100" lvl="1" indent="-342900" algn="l">
              <a:buClr>
                <a:schemeClr val="tx2">
                  <a:lumMod val="10000"/>
                </a:schemeClr>
              </a:buClr>
              <a:buFont typeface="Wingdings" panose="05000000000000000000" pitchFamily="2" charset="2"/>
              <a:buChar char="v"/>
            </a:pPr>
            <a:r>
              <a:rPr lang="en-US" sz="1800" dirty="0" smtClean="0"/>
              <a:t>Motivation</a:t>
            </a:r>
          </a:p>
          <a:p>
            <a:pPr marL="800100" lvl="1" indent="-342900" algn="l">
              <a:buClr>
                <a:schemeClr val="tx2">
                  <a:lumMod val="10000"/>
                </a:schemeClr>
              </a:buClr>
              <a:buFont typeface="Wingdings" panose="05000000000000000000" pitchFamily="2" charset="2"/>
              <a:buChar char="v"/>
            </a:pPr>
            <a:r>
              <a:rPr lang="en-US" sz="1800" dirty="0" smtClean="0"/>
              <a:t>Objectives</a:t>
            </a:r>
          </a:p>
          <a:p>
            <a:pPr marL="800100" lvl="1" indent="-342900" algn="l">
              <a:buClr>
                <a:schemeClr val="tx2">
                  <a:lumMod val="10000"/>
                </a:schemeClr>
              </a:buClr>
              <a:buFont typeface="Wingdings" panose="05000000000000000000" pitchFamily="2" charset="2"/>
              <a:buChar char="v"/>
            </a:pPr>
            <a:r>
              <a:rPr lang="en-US" sz="1800" dirty="0" smtClean="0"/>
              <a:t>What are Spot Forecasts?</a:t>
            </a:r>
          </a:p>
          <a:p>
            <a:pPr marL="342900" indent="-342900" algn="l">
              <a:buClr>
                <a:schemeClr val="tx2">
                  <a:lumMod val="10000"/>
                </a:schemeClr>
              </a:buClr>
              <a:buFont typeface="Wingdings" panose="05000000000000000000" pitchFamily="2" charset="2"/>
              <a:buChar char="v"/>
            </a:pPr>
            <a:r>
              <a:rPr lang="en-US" dirty="0" smtClean="0"/>
              <a:t>How Do We Verify Spot Forecasts?</a:t>
            </a:r>
          </a:p>
          <a:p>
            <a:pPr marL="800100" lvl="1" indent="-342900" algn="l">
              <a:buClr>
                <a:schemeClr val="tx2">
                  <a:lumMod val="10000"/>
                </a:schemeClr>
              </a:buClr>
              <a:buFont typeface="Wingdings" panose="05000000000000000000" pitchFamily="2" charset="2"/>
              <a:buChar char="v"/>
            </a:pPr>
            <a:r>
              <a:rPr lang="en-US" sz="1800" dirty="0" smtClean="0"/>
              <a:t>Surface Observations </a:t>
            </a:r>
          </a:p>
          <a:p>
            <a:pPr marL="800100" lvl="1" indent="-342900" algn="l">
              <a:buClr>
                <a:schemeClr val="tx2">
                  <a:lumMod val="10000"/>
                </a:schemeClr>
              </a:buClr>
              <a:buFont typeface="Wingdings" panose="05000000000000000000" pitchFamily="2" charset="2"/>
              <a:buChar char="v"/>
            </a:pPr>
            <a:r>
              <a:rPr lang="en-US" sz="1800" dirty="0" smtClean="0"/>
              <a:t>Text Parsing</a:t>
            </a:r>
          </a:p>
          <a:p>
            <a:pPr marL="800100" lvl="1" indent="-342900" algn="l">
              <a:buClr>
                <a:schemeClr val="tx2">
                  <a:lumMod val="10000"/>
                </a:schemeClr>
              </a:buClr>
              <a:buFont typeface="Wingdings" panose="05000000000000000000" pitchFamily="2" charset="2"/>
              <a:buChar char="v"/>
            </a:pPr>
            <a:r>
              <a:rPr lang="en-US" sz="1800" dirty="0" smtClean="0"/>
              <a:t>Visualizing Forecasts and Verifying Data</a:t>
            </a:r>
          </a:p>
          <a:p>
            <a:pPr marL="800100" lvl="1" indent="-342900" algn="l">
              <a:buClr>
                <a:schemeClr val="tx2">
                  <a:lumMod val="10000"/>
                </a:schemeClr>
              </a:buClr>
              <a:buFont typeface="Wingdings" panose="05000000000000000000" pitchFamily="2" charset="2"/>
              <a:buChar char="v"/>
            </a:pPr>
            <a:r>
              <a:rPr lang="en-US" sz="1800" dirty="0" smtClean="0"/>
              <a:t>Giving the User Control</a:t>
            </a:r>
          </a:p>
          <a:p>
            <a:pPr marL="342900" indent="-342900" algn="l">
              <a:buClr>
                <a:schemeClr val="tx2">
                  <a:lumMod val="10000"/>
                </a:schemeClr>
              </a:buClr>
              <a:buFont typeface="Wingdings" panose="05000000000000000000" pitchFamily="2" charset="2"/>
              <a:buChar char="v"/>
            </a:pPr>
            <a:r>
              <a:rPr lang="en-US" dirty="0" smtClean="0"/>
              <a:t>Box Creek Prescribed Burn Escape Case Study</a:t>
            </a:r>
          </a:p>
          <a:p>
            <a:pPr marL="342900" indent="-342900" algn="l">
              <a:buClr>
                <a:schemeClr val="tx2">
                  <a:lumMod val="10000"/>
                </a:schemeClr>
              </a:buClr>
              <a:buFont typeface="Wingdings" panose="05000000000000000000" pitchFamily="2" charset="2"/>
              <a:buChar char="v"/>
            </a:pPr>
            <a:r>
              <a:rPr lang="en-US" dirty="0" smtClean="0">
                <a:solidFill>
                  <a:srgbClr val="FFFF00"/>
                </a:solidFill>
              </a:rPr>
              <a:t>Eureka (EKA) Weather Forecast Office Case Study</a:t>
            </a:r>
          </a:p>
          <a:p>
            <a:pPr marL="342900" indent="-342900" algn="l">
              <a:buClr>
                <a:schemeClr val="tx2">
                  <a:lumMod val="10000"/>
                </a:schemeClr>
              </a:buClr>
              <a:buFont typeface="Wingdings" panose="05000000000000000000" pitchFamily="2" charset="2"/>
              <a:buChar char="v"/>
            </a:pPr>
            <a:r>
              <a:rPr lang="en-US" dirty="0" smtClean="0"/>
              <a:t>All Forecast Offices</a:t>
            </a:r>
          </a:p>
          <a:p>
            <a:pPr marL="800100" lvl="1" indent="-342900" algn="l">
              <a:buClr>
                <a:schemeClr val="tx2">
                  <a:lumMod val="10000"/>
                </a:schemeClr>
              </a:buClr>
              <a:buFont typeface="Wingdings" panose="05000000000000000000" pitchFamily="2" charset="2"/>
              <a:buChar char="v"/>
            </a:pPr>
            <a:r>
              <a:rPr lang="en-US" sz="1800" dirty="0" smtClean="0"/>
              <a:t>Prescribed Burns</a:t>
            </a:r>
          </a:p>
          <a:p>
            <a:pPr marL="800100" lvl="1" indent="-342900" algn="l">
              <a:buClr>
                <a:schemeClr val="tx2">
                  <a:lumMod val="10000"/>
                </a:schemeClr>
              </a:buClr>
              <a:buFont typeface="Wingdings" panose="05000000000000000000" pitchFamily="2" charset="2"/>
              <a:buChar char="v"/>
            </a:pPr>
            <a:r>
              <a:rPr lang="en-US" sz="1800" dirty="0" smtClean="0"/>
              <a:t>Wildfires</a:t>
            </a:r>
          </a:p>
          <a:p>
            <a:pPr marL="342900" indent="-342900" algn="l">
              <a:buClr>
                <a:schemeClr val="tx2">
                  <a:lumMod val="10000"/>
                </a:schemeClr>
              </a:buClr>
              <a:buFont typeface="Wingdings" panose="05000000000000000000" pitchFamily="2" charset="2"/>
              <a:buChar char="v"/>
            </a:pPr>
            <a:r>
              <a:rPr lang="en-US" dirty="0" smtClean="0"/>
              <a:t>Conclusion</a:t>
            </a:r>
          </a:p>
          <a:p>
            <a:pPr marL="800100" lvl="1" indent="-342900" algn="l">
              <a:buClr>
                <a:schemeClr val="tx2">
                  <a:lumMod val="10000"/>
                </a:schemeClr>
              </a:buClr>
              <a:buFont typeface="Wingdings" panose="05000000000000000000" pitchFamily="2" charset="2"/>
              <a:buChar char="v"/>
            </a:pPr>
            <a:r>
              <a:rPr lang="en-US" sz="1800" dirty="0" smtClean="0"/>
              <a:t>Summary</a:t>
            </a:r>
          </a:p>
          <a:p>
            <a:pPr marL="800100" lvl="1" indent="-342900" algn="l">
              <a:buClr>
                <a:schemeClr val="tx2">
                  <a:lumMod val="10000"/>
                </a:schemeClr>
              </a:buClr>
              <a:buFont typeface="Wingdings" panose="05000000000000000000" pitchFamily="2" charset="2"/>
              <a:buChar char="v"/>
            </a:pPr>
            <a:r>
              <a:rPr lang="en-US" sz="1800" dirty="0" smtClean="0"/>
              <a:t>Recommendations</a:t>
            </a:r>
          </a:p>
          <a:p>
            <a:pPr marL="800100" lvl="1" indent="-342900" algn="l">
              <a:buClr>
                <a:schemeClr val="tx2">
                  <a:lumMod val="10000"/>
                </a:schemeClr>
              </a:buClr>
              <a:buFont typeface="Wingdings" panose="05000000000000000000" pitchFamily="2" charset="2"/>
              <a:buChar char="v"/>
            </a:pPr>
            <a:r>
              <a:rPr lang="en-US" sz="1800" dirty="0" smtClean="0"/>
              <a:t>The Transition to Operations</a:t>
            </a: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54</a:t>
            </a:fld>
            <a:endParaRPr kumimoji="0" lang="en-US"/>
          </a:p>
        </p:txBody>
      </p:sp>
    </p:spTree>
    <p:extLst>
      <p:ext uri="{BB962C8B-B14F-4D97-AF65-F5344CB8AC3E}">
        <p14:creationId xmlns:p14="http://schemas.microsoft.com/office/powerpoint/2010/main" val="14044121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599" y="152400"/>
            <a:ext cx="6937375" cy="838200"/>
          </a:xfrm>
        </p:spPr>
        <p:txBody>
          <a:bodyPr>
            <a:normAutofit/>
          </a:bodyPr>
          <a:lstStyle/>
          <a:p>
            <a:pPr algn="l"/>
            <a:r>
              <a:rPr lang="en-US" dirty="0" smtClean="0"/>
              <a:t>Eureka, CA (EKA)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ubtitle 2"/>
          <p:cNvSpPr txBox="1">
            <a:spLocks/>
          </p:cNvSpPr>
          <p:nvPr/>
        </p:nvSpPr>
        <p:spPr>
          <a:xfrm>
            <a:off x="681924" y="6101240"/>
            <a:ext cx="6785675" cy="29956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buClr>
                <a:schemeClr val="tx2">
                  <a:lumMod val="10000"/>
                </a:schemeClr>
              </a:buClr>
            </a:pPr>
            <a:r>
              <a:rPr lang="en-US" sz="1800" dirty="0" smtClean="0"/>
              <a:t>Prescribed Burn Spot Forecasts from EKA</a:t>
            </a: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55</a:t>
            </a:fld>
            <a:endParaRPr kumimoji="0" lang="en-US"/>
          </a:p>
        </p:txBody>
      </p:sp>
      <p:pic>
        <p:nvPicPr>
          <p:cNvPr id="6" name="Picture 5" descr="Prescribed by WFO - Google Chrome"/>
          <p:cNvPicPr>
            <a:picLocks noChangeAspect="1"/>
          </p:cNvPicPr>
          <p:nvPr/>
        </p:nvPicPr>
        <p:blipFill rotWithShape="1">
          <a:blip r:embed="rId3">
            <a:extLst>
              <a:ext uri="{28A0092B-C50C-407E-A947-70E740481C1C}">
                <a14:useLocalDpi xmlns:a14="http://schemas.microsoft.com/office/drawing/2010/main" val="0"/>
              </a:ext>
            </a:extLst>
          </a:blip>
          <a:srcRect l="16041" t="13208" r="19167" b="9397"/>
          <a:stretch/>
        </p:blipFill>
        <p:spPr>
          <a:xfrm>
            <a:off x="681923" y="1006529"/>
            <a:ext cx="6785675" cy="5094711"/>
          </a:xfrm>
          <a:prstGeom prst="rect">
            <a:avLst/>
          </a:prstGeom>
          <a:ln>
            <a:solidFill>
              <a:schemeClr val="accent1"/>
            </a:solidFill>
          </a:ln>
        </p:spPr>
      </p:pic>
    </p:spTree>
    <p:extLst>
      <p:ext uri="{BB962C8B-B14F-4D97-AF65-F5344CB8AC3E}">
        <p14:creationId xmlns:p14="http://schemas.microsoft.com/office/powerpoint/2010/main" val="3133587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599" y="152400"/>
            <a:ext cx="6937375" cy="838200"/>
          </a:xfrm>
        </p:spPr>
        <p:txBody>
          <a:bodyPr>
            <a:normAutofit/>
          </a:bodyPr>
          <a:lstStyle/>
          <a:p>
            <a:pPr algn="l"/>
            <a:r>
              <a:rPr lang="en-US" dirty="0" smtClean="0"/>
              <a:t>Eureka, CA (EKA)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ubtitle 2"/>
          <p:cNvSpPr txBox="1">
            <a:spLocks/>
          </p:cNvSpPr>
          <p:nvPr/>
        </p:nvSpPr>
        <p:spPr>
          <a:xfrm>
            <a:off x="681924" y="6101240"/>
            <a:ext cx="6785675" cy="29956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buClr>
                <a:schemeClr val="tx2">
                  <a:lumMod val="10000"/>
                </a:schemeClr>
              </a:buClr>
            </a:pPr>
            <a:r>
              <a:rPr lang="en-US" sz="1800" dirty="0" smtClean="0"/>
              <a:t>Wildfire Spot Forecasts from EKA</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56</a:t>
            </a:fld>
            <a:endParaRPr kumimoji="0" lang="en-US"/>
          </a:p>
        </p:txBody>
      </p:sp>
      <p:pic>
        <p:nvPicPr>
          <p:cNvPr id="6" name="Picture 5" descr="Wildfire by WFO - Google Chrome"/>
          <p:cNvPicPr>
            <a:picLocks noChangeAspect="1"/>
          </p:cNvPicPr>
          <p:nvPr/>
        </p:nvPicPr>
        <p:blipFill rotWithShape="1">
          <a:blip r:embed="rId3">
            <a:extLst>
              <a:ext uri="{28A0092B-C50C-407E-A947-70E740481C1C}">
                <a14:useLocalDpi xmlns:a14="http://schemas.microsoft.com/office/drawing/2010/main" val="0"/>
              </a:ext>
            </a:extLst>
          </a:blip>
          <a:srcRect l="17396" t="14700" r="17396" b="8236"/>
          <a:stretch/>
        </p:blipFill>
        <p:spPr>
          <a:xfrm>
            <a:off x="681924" y="1060763"/>
            <a:ext cx="6785675" cy="5040477"/>
          </a:xfrm>
          <a:prstGeom prst="rect">
            <a:avLst/>
          </a:prstGeom>
          <a:ln>
            <a:solidFill>
              <a:schemeClr val="accent1"/>
            </a:solidFill>
          </a:ln>
        </p:spPr>
      </p:pic>
    </p:spTree>
    <p:extLst>
      <p:ext uri="{BB962C8B-B14F-4D97-AF65-F5344CB8AC3E}">
        <p14:creationId xmlns:p14="http://schemas.microsoft.com/office/powerpoint/2010/main" val="1966042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rescribed by WFO - Google Chrome"/>
          <p:cNvPicPr>
            <a:picLocks noChangeAspect="1"/>
          </p:cNvPicPr>
          <p:nvPr/>
        </p:nvPicPr>
        <p:blipFill rotWithShape="1">
          <a:blip r:embed="rId3">
            <a:extLst>
              <a:ext uri="{28A0092B-C50C-407E-A947-70E740481C1C}">
                <a14:useLocalDpi xmlns:a14="http://schemas.microsoft.com/office/drawing/2010/main" val="0"/>
              </a:ext>
            </a:extLst>
          </a:blip>
          <a:srcRect l="63333" t="14203" r="9792" b="40719"/>
          <a:stretch/>
        </p:blipFill>
        <p:spPr>
          <a:xfrm>
            <a:off x="510476" y="994674"/>
            <a:ext cx="3092613" cy="3270548"/>
          </a:xfrm>
          <a:prstGeom prst="rect">
            <a:avLst/>
          </a:prstGeom>
          <a:ln>
            <a:solidFill>
              <a:schemeClr val="accent1"/>
            </a:solid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3679" t="38596" r="48827" b="30702"/>
          <a:stretch/>
        </p:blipFill>
        <p:spPr>
          <a:xfrm>
            <a:off x="3603089" y="994673"/>
            <a:ext cx="4011963" cy="2800193"/>
          </a:xfrm>
          <a:prstGeom prst="rect">
            <a:avLst/>
          </a:prstGeom>
          <a:ln>
            <a:solidFill>
              <a:schemeClr val="accent1"/>
            </a:solidFill>
          </a:ln>
        </p:spPr>
      </p:pic>
      <p:sp>
        <p:nvSpPr>
          <p:cNvPr id="2" name="Title 1"/>
          <p:cNvSpPr>
            <a:spLocks noGrp="1"/>
          </p:cNvSpPr>
          <p:nvPr>
            <p:ph type="ctrTitle"/>
          </p:nvPr>
        </p:nvSpPr>
        <p:spPr>
          <a:xfrm>
            <a:off x="228599" y="152400"/>
            <a:ext cx="6937375" cy="838200"/>
          </a:xfrm>
        </p:spPr>
        <p:txBody>
          <a:bodyPr>
            <a:normAutofit/>
          </a:bodyPr>
          <a:lstStyle/>
          <a:p>
            <a:pPr algn="l"/>
            <a:r>
              <a:rPr lang="en-US" dirty="0" smtClean="0"/>
              <a:t>Eureka, CA (EKA)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ubtitle 2"/>
          <p:cNvSpPr txBox="1">
            <a:spLocks/>
          </p:cNvSpPr>
          <p:nvPr/>
        </p:nvSpPr>
        <p:spPr>
          <a:xfrm>
            <a:off x="510476" y="4265221"/>
            <a:ext cx="3097561" cy="114498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Distributions of (Forecast – Observation) Errors for Prescribed Burn Spot Forecasts</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50894" t="38478" r="21612" b="30820"/>
          <a:stretch/>
        </p:blipFill>
        <p:spPr>
          <a:xfrm>
            <a:off x="3608039" y="3794866"/>
            <a:ext cx="4011961" cy="2800191"/>
          </a:xfrm>
          <a:prstGeom prst="rect">
            <a:avLst/>
          </a:prstGeom>
          <a:ln>
            <a:solidFill>
              <a:schemeClr val="accent1"/>
            </a:solidFill>
          </a:ln>
        </p:spPr>
      </p:pic>
      <p:cxnSp>
        <p:nvCxnSpPr>
          <p:cNvPr id="4" name="Straight Connector 3"/>
          <p:cNvCxnSpPr/>
          <p:nvPr/>
        </p:nvCxnSpPr>
        <p:spPr>
          <a:xfrm flipV="1">
            <a:off x="1664208" y="1371600"/>
            <a:ext cx="0" cy="25908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550408" y="1371600"/>
            <a:ext cx="0" cy="220427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547741" y="4191000"/>
            <a:ext cx="0" cy="220427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57</a:t>
            </a:fld>
            <a:endParaRPr kumimoji="0" lang="en-US"/>
          </a:p>
        </p:txBody>
      </p:sp>
      <p:sp>
        <p:nvSpPr>
          <p:cNvPr id="9" name="TextBox 8"/>
          <p:cNvSpPr txBox="1"/>
          <p:nvPr/>
        </p:nvSpPr>
        <p:spPr>
          <a:xfrm>
            <a:off x="2839516" y="1042416"/>
            <a:ext cx="762001" cy="292388"/>
          </a:xfrm>
          <a:prstGeom prst="rect">
            <a:avLst/>
          </a:prstGeom>
          <a:noFill/>
        </p:spPr>
        <p:txBody>
          <a:bodyPr wrap="square" rtlCol="0">
            <a:spAutoFit/>
          </a:bodyPr>
          <a:lstStyle/>
          <a:p>
            <a:r>
              <a:rPr lang="en-US" sz="1300" dirty="0" smtClean="0">
                <a:solidFill>
                  <a:schemeClr val="bg2"/>
                </a:solidFill>
              </a:rPr>
              <a:t>(ms</a:t>
            </a:r>
            <a:r>
              <a:rPr lang="en-US" sz="1300" baseline="30000" dirty="0" smtClean="0">
                <a:solidFill>
                  <a:schemeClr val="bg2"/>
                </a:solidFill>
              </a:rPr>
              <a:t>-1</a:t>
            </a:r>
            <a:r>
              <a:rPr lang="en-US" sz="1300" dirty="0" smtClean="0">
                <a:solidFill>
                  <a:schemeClr val="bg2"/>
                </a:solidFill>
              </a:rPr>
              <a:t>)</a:t>
            </a:r>
            <a:endParaRPr lang="en-US" sz="1300" dirty="0">
              <a:solidFill>
                <a:schemeClr val="bg2"/>
              </a:solidFill>
            </a:endParaRPr>
          </a:p>
        </p:txBody>
      </p:sp>
    </p:spTree>
    <p:extLst>
      <p:ext uri="{BB962C8B-B14F-4D97-AF65-F5344CB8AC3E}">
        <p14:creationId xmlns:p14="http://schemas.microsoft.com/office/powerpoint/2010/main" val="3472823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p:cNvSpPr txBox="1">
            <a:spLocks/>
          </p:cNvSpPr>
          <p:nvPr/>
        </p:nvSpPr>
        <p:spPr>
          <a:xfrm>
            <a:off x="155575" y="1019666"/>
            <a:ext cx="7391400" cy="3429000"/>
          </a:xfrm>
          <a:prstGeom prst="rect">
            <a:avLst/>
          </a:prstGeom>
          <a:ln>
            <a:no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Again using accuracy for Temperature as 2.5</a:t>
            </a:r>
            <a:r>
              <a:rPr lang="en-US" baseline="30000" dirty="0" smtClean="0"/>
              <a:t>o</a:t>
            </a:r>
            <a:r>
              <a:rPr lang="en-US" dirty="0" smtClean="0"/>
              <a:t>C, the Hit Rate for Prescribed Burn Temperature forecasts issued by Eureka WFO is 59.6%, while it is only 52.6% for NDFD Temperature forecasts</a:t>
            </a:r>
          </a:p>
          <a:p>
            <a:pPr marL="342900" indent="-342900" algn="l">
              <a:buClr>
                <a:schemeClr val="tx2">
                  <a:lumMod val="10000"/>
                </a:schemeClr>
              </a:buClr>
              <a:buFont typeface="Wingdings" panose="05000000000000000000" pitchFamily="2" charset="2"/>
              <a:buChar char="v"/>
            </a:pPr>
            <a:endParaRPr lang="en-US" dirty="0"/>
          </a:p>
          <a:p>
            <a:pPr marL="342900" indent="-342900" algn="l">
              <a:buClr>
                <a:schemeClr val="tx2">
                  <a:lumMod val="10000"/>
                </a:schemeClr>
              </a:buClr>
              <a:buFont typeface="Wingdings" panose="05000000000000000000" pitchFamily="2" charset="2"/>
              <a:buChar char="v"/>
            </a:pPr>
            <a:r>
              <a:rPr lang="en-US" dirty="0" smtClean="0"/>
              <a:t>Using accuracy for relative </a:t>
            </a:r>
            <a:r>
              <a:rPr lang="en-US" dirty="0"/>
              <a:t>h</a:t>
            </a:r>
            <a:r>
              <a:rPr lang="en-US" dirty="0" smtClean="0"/>
              <a:t>umidity as within 5% relative humidity of the observation, the Hit Rate for Prescribed Burn forecasts is only 26.3%</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58</a:t>
            </a:fld>
            <a:endParaRPr kumimoji="0" lang="en-US"/>
          </a:p>
        </p:txBody>
      </p:sp>
      <p:sp>
        <p:nvSpPr>
          <p:cNvPr id="7" name="Title 1"/>
          <p:cNvSpPr>
            <a:spLocks noGrp="1"/>
          </p:cNvSpPr>
          <p:nvPr>
            <p:ph type="ctrTitle"/>
          </p:nvPr>
        </p:nvSpPr>
        <p:spPr>
          <a:xfrm>
            <a:off x="228599" y="152400"/>
            <a:ext cx="6937375" cy="838200"/>
          </a:xfrm>
        </p:spPr>
        <p:txBody>
          <a:bodyPr>
            <a:normAutofit/>
          </a:bodyPr>
          <a:lstStyle/>
          <a:p>
            <a:pPr algn="l"/>
            <a:r>
              <a:rPr lang="en-US" dirty="0" smtClean="0"/>
              <a:t>Eureka, CA (EKA)</a:t>
            </a:r>
            <a:endParaRPr lang="en-US" dirty="0"/>
          </a:p>
        </p:txBody>
      </p:sp>
    </p:spTree>
    <p:extLst>
      <p:ext uri="{BB962C8B-B14F-4D97-AF65-F5344CB8AC3E}">
        <p14:creationId xmlns:p14="http://schemas.microsoft.com/office/powerpoint/2010/main" val="941444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543675" cy="838200"/>
          </a:xfrm>
        </p:spPr>
        <p:txBody>
          <a:bodyPr>
            <a:normAutofit/>
          </a:bodyPr>
          <a:lstStyle/>
          <a:p>
            <a:pPr algn="l"/>
            <a:r>
              <a:rPr lang="en-US" dirty="0" smtClean="0"/>
              <a:t>Eureka, CA (EKA)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Subtitle 2"/>
          <p:cNvSpPr txBox="1">
            <a:spLocks/>
          </p:cNvSpPr>
          <p:nvPr/>
        </p:nvSpPr>
        <p:spPr>
          <a:xfrm>
            <a:off x="85724" y="5229225"/>
            <a:ext cx="8753475" cy="12954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buClr>
                <a:schemeClr val="tx2">
                  <a:lumMod val="10000"/>
                </a:schemeClr>
              </a:buClr>
            </a:pPr>
            <a:r>
              <a:rPr lang="en-US" dirty="0" smtClean="0"/>
              <a:t>Percentages of the total number of cases for differences between spot forecasts and observation (columns) and NDFD forecasts and observations (rows) for maximum temperature for prescribed burns (left) and wildfires (right).</a:t>
            </a:r>
          </a:p>
        </p:txBody>
      </p:sp>
      <p:pic>
        <p:nvPicPr>
          <p:cNvPr id="28" name="Picture 27"/>
          <p:cNvPicPr/>
          <p:nvPr/>
        </p:nvPicPr>
        <p:blipFill rotWithShape="1">
          <a:blip r:embed="rId3">
            <a:extLst>
              <a:ext uri="{28A0092B-C50C-407E-A947-70E740481C1C}">
                <a14:useLocalDpi xmlns:a14="http://schemas.microsoft.com/office/drawing/2010/main" val="0"/>
              </a:ext>
            </a:extLst>
          </a:blip>
          <a:srcRect l="6077" t="5801" r="15469" b="15193"/>
          <a:stretch/>
        </p:blipFill>
        <p:spPr bwMode="auto">
          <a:xfrm>
            <a:off x="85724" y="914399"/>
            <a:ext cx="4410074" cy="4314825"/>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29" name="Picture 28"/>
          <p:cNvPicPr/>
          <p:nvPr/>
        </p:nvPicPr>
        <p:blipFill rotWithShape="1">
          <a:blip r:embed="rId4">
            <a:extLst>
              <a:ext uri="{28A0092B-C50C-407E-A947-70E740481C1C}">
                <a14:useLocalDpi xmlns:a14="http://schemas.microsoft.com/office/drawing/2010/main" val="0"/>
              </a:ext>
            </a:extLst>
          </a:blip>
          <a:srcRect l="5801" t="5801" r="14917" b="14917"/>
          <a:stretch/>
        </p:blipFill>
        <p:spPr bwMode="auto">
          <a:xfrm>
            <a:off x="4495797" y="914398"/>
            <a:ext cx="4343401" cy="4314825"/>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sp>
        <p:nvSpPr>
          <p:cNvPr id="30" name="Rectangle 29"/>
          <p:cNvSpPr/>
          <p:nvPr/>
        </p:nvSpPr>
        <p:spPr>
          <a:xfrm>
            <a:off x="685800" y="1524000"/>
            <a:ext cx="944165" cy="3599890"/>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85801" y="1524000"/>
            <a:ext cx="3733800" cy="89916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105400" y="1523999"/>
            <a:ext cx="3657600" cy="880672"/>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105400" y="1524000"/>
            <a:ext cx="901302" cy="3581401"/>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59</a:t>
            </a:fld>
            <a:endParaRPr kumimoji="0" lang="en-US"/>
          </a:p>
        </p:txBody>
      </p:sp>
      <p:sp>
        <p:nvSpPr>
          <p:cNvPr id="12" name="TextBox 11"/>
          <p:cNvSpPr txBox="1"/>
          <p:nvPr/>
        </p:nvSpPr>
        <p:spPr>
          <a:xfrm>
            <a:off x="85724" y="914400"/>
            <a:ext cx="1323976" cy="400110"/>
          </a:xfrm>
          <a:prstGeom prst="rect">
            <a:avLst/>
          </a:prstGeom>
          <a:noFill/>
          <a:ln>
            <a:noFill/>
          </a:ln>
        </p:spPr>
        <p:txBody>
          <a:bodyPr wrap="square" rtlCol="0">
            <a:spAutoFit/>
          </a:bodyPr>
          <a:lstStyle/>
          <a:p>
            <a:r>
              <a:rPr lang="en-US" sz="1000" b="1" dirty="0" smtClean="0">
                <a:solidFill>
                  <a:schemeClr val="accent2"/>
                </a:solidFill>
              </a:rPr>
              <a:t>EKA Prescribed Temperature</a:t>
            </a:r>
            <a:endParaRPr lang="en-US" sz="1000" b="1" dirty="0">
              <a:solidFill>
                <a:schemeClr val="accent2"/>
              </a:solidFill>
            </a:endParaRPr>
          </a:p>
        </p:txBody>
      </p:sp>
      <p:sp>
        <p:nvSpPr>
          <p:cNvPr id="13" name="TextBox 12"/>
          <p:cNvSpPr txBox="1"/>
          <p:nvPr/>
        </p:nvSpPr>
        <p:spPr>
          <a:xfrm>
            <a:off x="4495140" y="914398"/>
            <a:ext cx="1323976" cy="400110"/>
          </a:xfrm>
          <a:prstGeom prst="rect">
            <a:avLst/>
          </a:prstGeom>
          <a:noFill/>
          <a:ln>
            <a:noFill/>
          </a:ln>
        </p:spPr>
        <p:txBody>
          <a:bodyPr wrap="square" rtlCol="0">
            <a:spAutoFit/>
          </a:bodyPr>
          <a:lstStyle/>
          <a:p>
            <a:r>
              <a:rPr lang="en-US" sz="1000" b="1" dirty="0" smtClean="0">
                <a:solidFill>
                  <a:schemeClr val="accent2"/>
                </a:solidFill>
              </a:rPr>
              <a:t>EKA Wildfire Temperature</a:t>
            </a:r>
            <a:endParaRPr lang="en-US" sz="1000" b="1" dirty="0">
              <a:solidFill>
                <a:schemeClr val="accent2"/>
              </a:solidFill>
            </a:endParaRPr>
          </a:p>
        </p:txBody>
      </p:sp>
    </p:spTree>
    <p:extLst>
      <p:ext uri="{BB962C8B-B14F-4D97-AF65-F5344CB8AC3E}">
        <p14:creationId xmlns:p14="http://schemas.microsoft.com/office/powerpoint/2010/main" val="2236895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Salt Lake City Fire Weather Spot Request - Google Chrome"/>
          <p:cNvPicPr>
            <a:picLocks noChangeAspect="1"/>
          </p:cNvPicPr>
          <p:nvPr/>
        </p:nvPicPr>
        <p:blipFill rotWithShape="1">
          <a:blip r:embed="rId3">
            <a:extLst>
              <a:ext uri="{28A0092B-C50C-407E-A947-70E740481C1C}">
                <a14:useLocalDpi xmlns:a14="http://schemas.microsoft.com/office/drawing/2010/main" val="0"/>
              </a:ext>
            </a:extLst>
          </a:blip>
          <a:srcRect l="17792" t="6867" r="18442" b="1651"/>
          <a:stretch/>
        </p:blipFill>
        <p:spPr>
          <a:xfrm>
            <a:off x="155574" y="950025"/>
            <a:ext cx="6473826" cy="5837580"/>
          </a:xfrm>
          <a:prstGeom prst="rect">
            <a:avLst/>
          </a:prstGeom>
          <a:ln>
            <a:solidFill>
              <a:schemeClr val="accent1"/>
            </a:solidFill>
          </a:ln>
        </p:spPr>
      </p:pic>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6</a:t>
            </a:fld>
            <a:endParaRPr kumimoji="0" lang="en-US"/>
          </a:p>
        </p:txBody>
      </p:sp>
    </p:spTree>
    <p:extLst>
      <p:ext uri="{BB962C8B-B14F-4D97-AF65-F5344CB8AC3E}">
        <p14:creationId xmlns:p14="http://schemas.microsoft.com/office/powerpoint/2010/main" val="9674070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543675" cy="838200"/>
          </a:xfrm>
        </p:spPr>
        <p:txBody>
          <a:bodyPr>
            <a:normAutofit/>
          </a:bodyPr>
          <a:lstStyle/>
          <a:p>
            <a:pPr algn="l"/>
            <a:r>
              <a:rPr lang="en-US" dirty="0" smtClean="0"/>
              <a:t>Eureka, CA (EKA)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Subtitle 2"/>
          <p:cNvSpPr txBox="1">
            <a:spLocks/>
          </p:cNvSpPr>
          <p:nvPr/>
        </p:nvSpPr>
        <p:spPr>
          <a:xfrm>
            <a:off x="85724" y="5229225"/>
            <a:ext cx="8753475" cy="942975"/>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buClr>
                <a:schemeClr val="tx2">
                  <a:lumMod val="10000"/>
                </a:schemeClr>
              </a:buClr>
            </a:pPr>
            <a:r>
              <a:rPr lang="en-US" dirty="0" smtClean="0"/>
              <a:t>The red column is the marginal distribution of accurate spot forecasts, while the blue column is the marginal distribution of accurate NDFD forecasts</a:t>
            </a:r>
          </a:p>
        </p:txBody>
      </p:sp>
      <p:pic>
        <p:nvPicPr>
          <p:cNvPr id="28" name="Picture 27"/>
          <p:cNvPicPr/>
          <p:nvPr/>
        </p:nvPicPr>
        <p:blipFill rotWithShape="1">
          <a:blip r:embed="rId3">
            <a:extLst>
              <a:ext uri="{28A0092B-C50C-407E-A947-70E740481C1C}">
                <a14:useLocalDpi xmlns:a14="http://schemas.microsoft.com/office/drawing/2010/main" val="0"/>
              </a:ext>
            </a:extLst>
          </a:blip>
          <a:srcRect l="6077" t="5801" r="15469" b="15193"/>
          <a:stretch/>
        </p:blipFill>
        <p:spPr bwMode="auto">
          <a:xfrm>
            <a:off x="85724" y="914399"/>
            <a:ext cx="4410074" cy="4314825"/>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29" name="Picture 28"/>
          <p:cNvPicPr/>
          <p:nvPr/>
        </p:nvPicPr>
        <p:blipFill rotWithShape="1">
          <a:blip r:embed="rId4">
            <a:extLst>
              <a:ext uri="{28A0092B-C50C-407E-A947-70E740481C1C}">
                <a14:useLocalDpi xmlns:a14="http://schemas.microsoft.com/office/drawing/2010/main" val="0"/>
              </a:ext>
            </a:extLst>
          </a:blip>
          <a:srcRect l="5801" t="5801" r="14917" b="14917"/>
          <a:stretch/>
        </p:blipFill>
        <p:spPr bwMode="auto">
          <a:xfrm>
            <a:off x="4495797" y="914398"/>
            <a:ext cx="4343401" cy="4314825"/>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sp>
        <p:nvSpPr>
          <p:cNvPr id="30" name="Rectangle 29"/>
          <p:cNvSpPr/>
          <p:nvPr/>
        </p:nvSpPr>
        <p:spPr>
          <a:xfrm>
            <a:off x="685800" y="1524000"/>
            <a:ext cx="944165" cy="3599890"/>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85801" y="1524000"/>
            <a:ext cx="3733800" cy="89916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105400" y="1523999"/>
            <a:ext cx="3657600" cy="880672"/>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105400" y="1524000"/>
            <a:ext cx="901302" cy="3581401"/>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85799" y="3100807"/>
            <a:ext cx="944166" cy="430887"/>
          </a:xfrm>
          <a:prstGeom prst="rect">
            <a:avLst/>
          </a:prstGeom>
          <a:solidFill>
            <a:schemeClr val="tx1"/>
          </a:solidFill>
          <a:ln>
            <a:solidFill>
              <a:schemeClr val="accent2"/>
            </a:solidFill>
          </a:ln>
        </p:spPr>
        <p:txBody>
          <a:bodyPr wrap="square" rtlCol="0">
            <a:spAutoFit/>
          </a:bodyPr>
          <a:lstStyle/>
          <a:p>
            <a:pPr algn="ctr"/>
            <a:r>
              <a:rPr lang="en-US" sz="2200" dirty="0" smtClean="0">
                <a:solidFill>
                  <a:schemeClr val="accent2"/>
                </a:solidFill>
              </a:rPr>
              <a:t>59.6%</a:t>
            </a:r>
            <a:endParaRPr lang="en-US" sz="2200" dirty="0">
              <a:solidFill>
                <a:schemeClr val="accent2"/>
              </a:solidFill>
            </a:endParaRPr>
          </a:p>
        </p:txBody>
      </p:sp>
      <p:sp>
        <p:nvSpPr>
          <p:cNvPr id="12" name="TextBox 11"/>
          <p:cNvSpPr txBox="1"/>
          <p:nvPr/>
        </p:nvSpPr>
        <p:spPr>
          <a:xfrm>
            <a:off x="5105400" y="3108501"/>
            <a:ext cx="901302" cy="430887"/>
          </a:xfrm>
          <a:prstGeom prst="rect">
            <a:avLst/>
          </a:prstGeom>
          <a:solidFill>
            <a:schemeClr val="tx1"/>
          </a:solidFill>
          <a:ln>
            <a:solidFill>
              <a:schemeClr val="accent2"/>
            </a:solidFill>
          </a:ln>
        </p:spPr>
        <p:txBody>
          <a:bodyPr wrap="square" rtlCol="0">
            <a:spAutoFit/>
          </a:bodyPr>
          <a:lstStyle/>
          <a:p>
            <a:pPr algn="ctr"/>
            <a:r>
              <a:rPr lang="en-US" sz="2200" dirty="0" smtClean="0">
                <a:solidFill>
                  <a:schemeClr val="accent2"/>
                </a:solidFill>
              </a:rPr>
              <a:t>47.4%</a:t>
            </a:r>
            <a:endParaRPr lang="en-US" sz="2200" dirty="0">
              <a:solidFill>
                <a:schemeClr val="accent2"/>
              </a:solidFill>
            </a:endParaRPr>
          </a:p>
        </p:txBody>
      </p:sp>
      <p:sp>
        <p:nvSpPr>
          <p:cNvPr id="13" name="TextBox 12"/>
          <p:cNvSpPr txBox="1"/>
          <p:nvPr/>
        </p:nvSpPr>
        <p:spPr>
          <a:xfrm>
            <a:off x="2080618" y="1758136"/>
            <a:ext cx="944166" cy="430887"/>
          </a:xfrm>
          <a:prstGeom prst="rect">
            <a:avLst/>
          </a:prstGeom>
          <a:solidFill>
            <a:schemeClr val="tx1"/>
          </a:solidFill>
          <a:ln>
            <a:solidFill>
              <a:schemeClr val="accent3"/>
            </a:solidFill>
          </a:ln>
        </p:spPr>
        <p:txBody>
          <a:bodyPr wrap="square" rtlCol="0">
            <a:spAutoFit/>
          </a:bodyPr>
          <a:lstStyle/>
          <a:p>
            <a:pPr algn="ctr"/>
            <a:r>
              <a:rPr lang="en-US" sz="2200" dirty="0" smtClean="0">
                <a:solidFill>
                  <a:schemeClr val="accent3"/>
                </a:solidFill>
              </a:rPr>
              <a:t>52.6%</a:t>
            </a:r>
            <a:endParaRPr lang="en-US" sz="2200" dirty="0">
              <a:solidFill>
                <a:schemeClr val="accent3"/>
              </a:solidFill>
            </a:endParaRPr>
          </a:p>
        </p:txBody>
      </p:sp>
      <p:sp>
        <p:nvSpPr>
          <p:cNvPr id="14" name="TextBox 13"/>
          <p:cNvSpPr txBox="1"/>
          <p:nvPr/>
        </p:nvSpPr>
        <p:spPr>
          <a:xfrm>
            <a:off x="6462117" y="1748891"/>
            <a:ext cx="944166" cy="430887"/>
          </a:xfrm>
          <a:prstGeom prst="rect">
            <a:avLst/>
          </a:prstGeom>
          <a:solidFill>
            <a:schemeClr val="tx1"/>
          </a:solidFill>
          <a:ln>
            <a:solidFill>
              <a:schemeClr val="accent3"/>
            </a:solidFill>
          </a:ln>
        </p:spPr>
        <p:txBody>
          <a:bodyPr wrap="square" rtlCol="0">
            <a:spAutoFit/>
          </a:bodyPr>
          <a:lstStyle/>
          <a:p>
            <a:pPr algn="ctr"/>
            <a:r>
              <a:rPr lang="en-US" sz="2200" dirty="0" smtClean="0">
                <a:solidFill>
                  <a:schemeClr val="accent3"/>
                </a:solidFill>
              </a:rPr>
              <a:t>46.3%</a:t>
            </a:r>
            <a:endParaRPr lang="en-US" sz="2200" dirty="0">
              <a:solidFill>
                <a:schemeClr val="accent3"/>
              </a:solidFill>
            </a:endParaRP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60</a:t>
            </a:fld>
            <a:endParaRPr kumimoji="0" lang="en-US"/>
          </a:p>
        </p:txBody>
      </p:sp>
      <p:sp>
        <p:nvSpPr>
          <p:cNvPr id="16" name="TextBox 15"/>
          <p:cNvSpPr txBox="1"/>
          <p:nvPr/>
        </p:nvSpPr>
        <p:spPr>
          <a:xfrm>
            <a:off x="85724" y="914400"/>
            <a:ext cx="1323976" cy="400110"/>
          </a:xfrm>
          <a:prstGeom prst="rect">
            <a:avLst/>
          </a:prstGeom>
          <a:noFill/>
          <a:ln>
            <a:noFill/>
          </a:ln>
        </p:spPr>
        <p:txBody>
          <a:bodyPr wrap="square" rtlCol="0">
            <a:spAutoFit/>
          </a:bodyPr>
          <a:lstStyle/>
          <a:p>
            <a:r>
              <a:rPr lang="en-US" sz="1000" b="1" dirty="0" smtClean="0">
                <a:solidFill>
                  <a:schemeClr val="accent2"/>
                </a:solidFill>
              </a:rPr>
              <a:t>EKA Prescribed Temperature</a:t>
            </a:r>
            <a:endParaRPr lang="en-US" sz="1000" b="1" dirty="0">
              <a:solidFill>
                <a:schemeClr val="accent2"/>
              </a:solidFill>
            </a:endParaRPr>
          </a:p>
        </p:txBody>
      </p:sp>
      <p:sp>
        <p:nvSpPr>
          <p:cNvPr id="17" name="TextBox 16"/>
          <p:cNvSpPr txBox="1"/>
          <p:nvPr/>
        </p:nvSpPr>
        <p:spPr>
          <a:xfrm>
            <a:off x="4495140" y="914398"/>
            <a:ext cx="1323976" cy="400110"/>
          </a:xfrm>
          <a:prstGeom prst="rect">
            <a:avLst/>
          </a:prstGeom>
          <a:noFill/>
          <a:ln>
            <a:noFill/>
          </a:ln>
        </p:spPr>
        <p:txBody>
          <a:bodyPr wrap="square" rtlCol="0">
            <a:spAutoFit/>
          </a:bodyPr>
          <a:lstStyle/>
          <a:p>
            <a:r>
              <a:rPr lang="en-US" sz="1000" b="1" dirty="0" smtClean="0">
                <a:solidFill>
                  <a:schemeClr val="accent2"/>
                </a:solidFill>
              </a:rPr>
              <a:t>EKA Wildfire Temperature</a:t>
            </a:r>
            <a:endParaRPr lang="en-US" sz="1000" b="1" dirty="0">
              <a:solidFill>
                <a:schemeClr val="accent2"/>
              </a:solidFill>
            </a:endParaRPr>
          </a:p>
        </p:txBody>
      </p:sp>
    </p:spTree>
    <p:extLst>
      <p:ext uri="{BB962C8B-B14F-4D97-AF65-F5344CB8AC3E}">
        <p14:creationId xmlns:p14="http://schemas.microsoft.com/office/powerpoint/2010/main" val="3104255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rotWithShape="1">
          <a:blip r:embed="rId3">
            <a:extLst>
              <a:ext uri="{28A0092B-C50C-407E-A947-70E740481C1C}">
                <a14:useLocalDpi xmlns:a14="http://schemas.microsoft.com/office/drawing/2010/main" val="0"/>
              </a:ext>
            </a:extLst>
          </a:blip>
          <a:srcRect l="5831" t="5654" r="15194" b="14841"/>
          <a:stretch/>
        </p:blipFill>
        <p:spPr bwMode="auto">
          <a:xfrm>
            <a:off x="4498765" y="911428"/>
            <a:ext cx="4340433" cy="4317796"/>
          </a:xfrm>
          <a:prstGeom prst="rect">
            <a:avLst/>
          </a:prstGeom>
          <a:ln>
            <a:solidFill>
              <a:schemeClr val="accent1"/>
            </a:solidFill>
          </a:ln>
          <a:extLst>
            <a:ext uri="{53640926-AAD7-44D8-BBD7-CCE9431645EC}">
              <a14:shadowObscured xmlns:a14="http://schemas.microsoft.com/office/drawing/2010/main"/>
            </a:ext>
          </a:extLst>
        </p:spPr>
      </p:pic>
      <p:pic>
        <p:nvPicPr>
          <p:cNvPr id="11" name="Picture 10"/>
          <p:cNvPicPr/>
          <p:nvPr/>
        </p:nvPicPr>
        <p:blipFill rotWithShape="1">
          <a:blip r:embed="rId4" cstate="print">
            <a:extLst>
              <a:ext uri="{28A0092B-C50C-407E-A947-70E740481C1C}">
                <a14:useLocalDpi xmlns:a14="http://schemas.microsoft.com/office/drawing/2010/main" val="0"/>
              </a:ext>
            </a:extLst>
          </a:blip>
          <a:srcRect l="32509" t="18049" r="37102" b="25177"/>
          <a:stretch/>
        </p:blipFill>
        <p:spPr bwMode="auto">
          <a:xfrm>
            <a:off x="85724" y="914397"/>
            <a:ext cx="4410073" cy="4314827"/>
          </a:xfrm>
          <a:prstGeom prst="rect">
            <a:avLst/>
          </a:prstGeom>
          <a:ln>
            <a:solidFill>
              <a:schemeClr val="accent1"/>
            </a:solidFill>
          </a:ln>
          <a:extLst>
            <a:ext uri="{53640926-AAD7-44D8-BBD7-CCE9431645EC}">
              <a14:shadowObscured xmlns:a14="http://schemas.microsoft.com/office/drawing/2010/main"/>
            </a:ext>
          </a:extLst>
        </p:spPr>
      </p:pic>
      <p:sp>
        <p:nvSpPr>
          <p:cNvPr id="2" name="Title 1"/>
          <p:cNvSpPr>
            <a:spLocks noGrp="1"/>
          </p:cNvSpPr>
          <p:nvPr>
            <p:ph type="ctrTitle"/>
          </p:nvPr>
        </p:nvSpPr>
        <p:spPr>
          <a:xfrm>
            <a:off x="228600" y="152400"/>
            <a:ext cx="6543675" cy="838200"/>
          </a:xfrm>
        </p:spPr>
        <p:txBody>
          <a:bodyPr>
            <a:normAutofit/>
          </a:bodyPr>
          <a:lstStyle/>
          <a:p>
            <a:pPr algn="l"/>
            <a:r>
              <a:rPr lang="en-US" dirty="0" smtClean="0"/>
              <a:t>Eureka, CA (EKA)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Subtitle 2"/>
          <p:cNvSpPr txBox="1">
            <a:spLocks/>
          </p:cNvSpPr>
          <p:nvPr/>
        </p:nvSpPr>
        <p:spPr>
          <a:xfrm>
            <a:off x="85724" y="5229225"/>
            <a:ext cx="8753475" cy="6477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buClr>
                <a:schemeClr val="tx2">
                  <a:lumMod val="10000"/>
                </a:schemeClr>
              </a:buClr>
            </a:pPr>
            <a:r>
              <a:rPr lang="en-US" dirty="0" smtClean="0"/>
              <a:t>Minimum relative humidity forecasts for prescribed burns (left) and wildfires (right).  </a:t>
            </a:r>
          </a:p>
          <a:p>
            <a:pPr algn="l">
              <a:buClr>
                <a:schemeClr val="tx2">
                  <a:lumMod val="10000"/>
                </a:schemeClr>
              </a:buClr>
            </a:pPr>
            <a:endParaRPr lang="en-US" dirty="0" smtClean="0"/>
          </a:p>
        </p:txBody>
      </p:sp>
      <p:sp>
        <p:nvSpPr>
          <p:cNvPr id="30" name="Rectangle 29"/>
          <p:cNvSpPr/>
          <p:nvPr/>
        </p:nvSpPr>
        <p:spPr>
          <a:xfrm>
            <a:off x="762000" y="1543054"/>
            <a:ext cx="874892" cy="3562348"/>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5400000">
            <a:off x="2143123" y="2867029"/>
            <a:ext cx="3562349" cy="914400"/>
          </a:xfrm>
          <a:prstGeom prst="rect">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05400" y="1524000"/>
            <a:ext cx="914400" cy="3581402"/>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5400000">
            <a:off x="6492276" y="2880322"/>
            <a:ext cx="3581402" cy="868756"/>
          </a:xfrm>
          <a:prstGeom prst="rect">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61</a:t>
            </a:fld>
            <a:endParaRPr kumimoji="0" lang="en-US"/>
          </a:p>
        </p:txBody>
      </p:sp>
      <p:sp>
        <p:nvSpPr>
          <p:cNvPr id="15" name="TextBox 14"/>
          <p:cNvSpPr txBox="1"/>
          <p:nvPr/>
        </p:nvSpPr>
        <p:spPr>
          <a:xfrm>
            <a:off x="85724" y="914400"/>
            <a:ext cx="1323976" cy="400110"/>
          </a:xfrm>
          <a:prstGeom prst="rect">
            <a:avLst/>
          </a:prstGeom>
          <a:noFill/>
          <a:ln>
            <a:noFill/>
          </a:ln>
        </p:spPr>
        <p:txBody>
          <a:bodyPr wrap="square" rtlCol="0">
            <a:spAutoFit/>
          </a:bodyPr>
          <a:lstStyle/>
          <a:p>
            <a:r>
              <a:rPr lang="en-US" sz="1000" b="1" dirty="0" smtClean="0">
                <a:solidFill>
                  <a:schemeClr val="accent2"/>
                </a:solidFill>
              </a:rPr>
              <a:t>EKA Prescribed Relative Humidity</a:t>
            </a:r>
            <a:endParaRPr lang="en-US" sz="1000" b="1" dirty="0">
              <a:solidFill>
                <a:schemeClr val="accent2"/>
              </a:solidFill>
            </a:endParaRPr>
          </a:p>
        </p:txBody>
      </p:sp>
      <p:sp>
        <p:nvSpPr>
          <p:cNvPr id="16" name="TextBox 15"/>
          <p:cNvSpPr txBox="1"/>
          <p:nvPr/>
        </p:nvSpPr>
        <p:spPr>
          <a:xfrm>
            <a:off x="4495140" y="914398"/>
            <a:ext cx="1323976" cy="400110"/>
          </a:xfrm>
          <a:prstGeom prst="rect">
            <a:avLst/>
          </a:prstGeom>
          <a:noFill/>
          <a:ln>
            <a:noFill/>
          </a:ln>
        </p:spPr>
        <p:txBody>
          <a:bodyPr wrap="square" rtlCol="0">
            <a:spAutoFit/>
          </a:bodyPr>
          <a:lstStyle/>
          <a:p>
            <a:r>
              <a:rPr lang="en-US" sz="1000" b="1" dirty="0" smtClean="0">
                <a:solidFill>
                  <a:schemeClr val="accent2"/>
                </a:solidFill>
              </a:rPr>
              <a:t>EKA Wildfire Relative Humidity</a:t>
            </a:r>
            <a:endParaRPr lang="en-US" sz="1000" b="1" dirty="0">
              <a:solidFill>
                <a:schemeClr val="accent2"/>
              </a:solidFill>
            </a:endParaRPr>
          </a:p>
        </p:txBody>
      </p:sp>
    </p:spTree>
    <p:extLst>
      <p:ext uri="{BB962C8B-B14F-4D97-AF65-F5344CB8AC3E}">
        <p14:creationId xmlns:p14="http://schemas.microsoft.com/office/powerpoint/2010/main" val="269348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rotWithShape="1">
          <a:blip r:embed="rId3">
            <a:extLst>
              <a:ext uri="{28A0092B-C50C-407E-A947-70E740481C1C}">
                <a14:useLocalDpi xmlns:a14="http://schemas.microsoft.com/office/drawing/2010/main" val="0"/>
              </a:ext>
            </a:extLst>
          </a:blip>
          <a:srcRect l="5831" t="5654" r="15194" b="14841"/>
          <a:stretch/>
        </p:blipFill>
        <p:spPr bwMode="auto">
          <a:xfrm>
            <a:off x="4498765" y="911428"/>
            <a:ext cx="4340433" cy="4317796"/>
          </a:xfrm>
          <a:prstGeom prst="rect">
            <a:avLst/>
          </a:prstGeom>
          <a:ln>
            <a:solidFill>
              <a:schemeClr val="accent1"/>
            </a:solidFill>
          </a:ln>
          <a:extLst>
            <a:ext uri="{53640926-AAD7-44D8-BBD7-CCE9431645EC}">
              <a14:shadowObscured xmlns:a14="http://schemas.microsoft.com/office/drawing/2010/main"/>
            </a:ext>
          </a:extLst>
        </p:spPr>
      </p:pic>
      <p:pic>
        <p:nvPicPr>
          <p:cNvPr id="11" name="Picture 10"/>
          <p:cNvPicPr/>
          <p:nvPr/>
        </p:nvPicPr>
        <p:blipFill rotWithShape="1">
          <a:blip r:embed="rId4" cstate="print">
            <a:extLst>
              <a:ext uri="{28A0092B-C50C-407E-A947-70E740481C1C}">
                <a14:useLocalDpi xmlns:a14="http://schemas.microsoft.com/office/drawing/2010/main" val="0"/>
              </a:ext>
            </a:extLst>
          </a:blip>
          <a:srcRect l="32509" t="18049" r="37102" b="25177"/>
          <a:stretch/>
        </p:blipFill>
        <p:spPr bwMode="auto">
          <a:xfrm>
            <a:off x="85724" y="914397"/>
            <a:ext cx="4410073" cy="4314827"/>
          </a:xfrm>
          <a:prstGeom prst="rect">
            <a:avLst/>
          </a:prstGeom>
          <a:ln>
            <a:solidFill>
              <a:schemeClr val="accent1"/>
            </a:solidFill>
          </a:ln>
          <a:extLst>
            <a:ext uri="{53640926-AAD7-44D8-BBD7-CCE9431645EC}">
              <a14:shadowObscured xmlns:a14="http://schemas.microsoft.com/office/drawing/2010/main"/>
            </a:ext>
          </a:extLst>
        </p:spPr>
      </p:pic>
      <p:sp>
        <p:nvSpPr>
          <p:cNvPr id="2" name="Title 1"/>
          <p:cNvSpPr>
            <a:spLocks noGrp="1"/>
          </p:cNvSpPr>
          <p:nvPr>
            <p:ph type="ctrTitle"/>
          </p:nvPr>
        </p:nvSpPr>
        <p:spPr>
          <a:xfrm>
            <a:off x="228600" y="152400"/>
            <a:ext cx="6543675" cy="838200"/>
          </a:xfrm>
        </p:spPr>
        <p:txBody>
          <a:bodyPr>
            <a:normAutofit/>
          </a:bodyPr>
          <a:lstStyle/>
          <a:p>
            <a:pPr algn="l"/>
            <a:r>
              <a:rPr lang="en-US" dirty="0" smtClean="0"/>
              <a:t>Eureka, CA (EKA)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Subtitle 2"/>
          <p:cNvSpPr txBox="1">
            <a:spLocks/>
          </p:cNvSpPr>
          <p:nvPr/>
        </p:nvSpPr>
        <p:spPr>
          <a:xfrm>
            <a:off x="85724" y="5229225"/>
            <a:ext cx="8753475" cy="1019175"/>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buClr>
                <a:schemeClr val="tx2">
                  <a:lumMod val="10000"/>
                </a:schemeClr>
              </a:buClr>
            </a:pPr>
            <a:r>
              <a:rPr lang="en-US" dirty="0" smtClean="0"/>
              <a:t>There were fewer prescribed burn forecasts with less than 5% relative humidity error (green) than with more than 15% relative humidity error (purple).  This is not the case in wildfire forecasts.</a:t>
            </a:r>
          </a:p>
          <a:p>
            <a:pPr algn="l">
              <a:buClr>
                <a:schemeClr val="tx2">
                  <a:lumMod val="10000"/>
                </a:schemeClr>
              </a:buClr>
            </a:pPr>
            <a:endParaRPr lang="en-US" dirty="0" smtClean="0"/>
          </a:p>
        </p:txBody>
      </p:sp>
      <p:sp>
        <p:nvSpPr>
          <p:cNvPr id="30" name="Rectangle 29"/>
          <p:cNvSpPr/>
          <p:nvPr/>
        </p:nvSpPr>
        <p:spPr>
          <a:xfrm>
            <a:off x="762000" y="1543054"/>
            <a:ext cx="874892" cy="3562348"/>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rot="5400000">
            <a:off x="2143123" y="2867029"/>
            <a:ext cx="3562349" cy="914400"/>
          </a:xfrm>
          <a:prstGeom prst="rect">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05400" y="1524000"/>
            <a:ext cx="914400" cy="3581402"/>
          </a:xfrm>
          <a:prstGeom prst="rect">
            <a:avLst/>
          </a:prstGeom>
          <a:solidFill>
            <a:schemeClr val="accent2">
              <a:alpha val="2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5400000">
            <a:off x="6492276" y="2880322"/>
            <a:ext cx="3581402" cy="868756"/>
          </a:xfrm>
          <a:prstGeom prst="rect">
            <a:avLst/>
          </a:prstGeom>
          <a:solidFill>
            <a:schemeClr val="accent5">
              <a:alpha val="2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61999" y="3116480"/>
            <a:ext cx="874891" cy="415498"/>
          </a:xfrm>
          <a:prstGeom prst="rect">
            <a:avLst/>
          </a:prstGeom>
          <a:solidFill>
            <a:schemeClr val="tx1"/>
          </a:solidFill>
          <a:ln>
            <a:solidFill>
              <a:schemeClr val="accent2"/>
            </a:solidFill>
          </a:ln>
        </p:spPr>
        <p:txBody>
          <a:bodyPr wrap="square" rtlCol="0">
            <a:spAutoFit/>
          </a:bodyPr>
          <a:lstStyle/>
          <a:p>
            <a:pPr algn="ctr"/>
            <a:r>
              <a:rPr lang="en-US" sz="2100" dirty="0" smtClean="0">
                <a:solidFill>
                  <a:schemeClr val="accent2"/>
                </a:solidFill>
              </a:rPr>
              <a:t>26.3%</a:t>
            </a:r>
            <a:endParaRPr lang="en-US" sz="2100" dirty="0">
              <a:solidFill>
                <a:schemeClr val="accent2"/>
              </a:solidFill>
            </a:endParaRPr>
          </a:p>
        </p:txBody>
      </p:sp>
      <p:sp>
        <p:nvSpPr>
          <p:cNvPr id="16" name="TextBox 15"/>
          <p:cNvSpPr txBox="1"/>
          <p:nvPr/>
        </p:nvSpPr>
        <p:spPr>
          <a:xfrm>
            <a:off x="5105400" y="3116480"/>
            <a:ext cx="914400" cy="415498"/>
          </a:xfrm>
          <a:prstGeom prst="rect">
            <a:avLst/>
          </a:prstGeom>
          <a:solidFill>
            <a:schemeClr val="tx1"/>
          </a:solidFill>
          <a:ln>
            <a:solidFill>
              <a:schemeClr val="accent2"/>
            </a:solidFill>
          </a:ln>
        </p:spPr>
        <p:txBody>
          <a:bodyPr wrap="square" rtlCol="0">
            <a:spAutoFit/>
          </a:bodyPr>
          <a:lstStyle/>
          <a:p>
            <a:pPr algn="ctr"/>
            <a:r>
              <a:rPr lang="en-US" sz="2100" dirty="0" smtClean="0">
                <a:solidFill>
                  <a:schemeClr val="accent2"/>
                </a:solidFill>
              </a:rPr>
              <a:t>44.3%</a:t>
            </a:r>
            <a:endParaRPr lang="en-US" sz="2100" dirty="0">
              <a:solidFill>
                <a:schemeClr val="accent2"/>
              </a:solidFill>
            </a:endParaRPr>
          </a:p>
        </p:txBody>
      </p:sp>
      <p:sp>
        <p:nvSpPr>
          <p:cNvPr id="17" name="TextBox 16"/>
          <p:cNvSpPr txBox="1"/>
          <p:nvPr/>
        </p:nvSpPr>
        <p:spPr>
          <a:xfrm>
            <a:off x="3467096" y="3116480"/>
            <a:ext cx="914401" cy="415498"/>
          </a:xfrm>
          <a:prstGeom prst="rect">
            <a:avLst/>
          </a:prstGeom>
          <a:solidFill>
            <a:schemeClr val="tx1"/>
          </a:solidFill>
          <a:ln>
            <a:solidFill>
              <a:schemeClr val="accent5"/>
            </a:solidFill>
          </a:ln>
        </p:spPr>
        <p:txBody>
          <a:bodyPr wrap="square" rtlCol="0">
            <a:spAutoFit/>
          </a:bodyPr>
          <a:lstStyle/>
          <a:p>
            <a:pPr algn="ctr"/>
            <a:r>
              <a:rPr lang="en-US" sz="2100" dirty="0" smtClean="0">
                <a:solidFill>
                  <a:schemeClr val="accent5"/>
                </a:solidFill>
              </a:rPr>
              <a:t>38.9%</a:t>
            </a:r>
            <a:endParaRPr lang="en-US" sz="2100" dirty="0">
              <a:solidFill>
                <a:schemeClr val="accent5"/>
              </a:solidFill>
            </a:endParaRPr>
          </a:p>
        </p:txBody>
      </p:sp>
      <p:sp>
        <p:nvSpPr>
          <p:cNvPr id="18" name="TextBox 17"/>
          <p:cNvSpPr txBox="1"/>
          <p:nvPr/>
        </p:nvSpPr>
        <p:spPr>
          <a:xfrm>
            <a:off x="7848599" y="3116480"/>
            <a:ext cx="868756" cy="415498"/>
          </a:xfrm>
          <a:prstGeom prst="rect">
            <a:avLst/>
          </a:prstGeom>
          <a:solidFill>
            <a:schemeClr val="tx1"/>
          </a:solidFill>
          <a:ln>
            <a:solidFill>
              <a:schemeClr val="accent5"/>
            </a:solidFill>
          </a:ln>
        </p:spPr>
        <p:txBody>
          <a:bodyPr wrap="square" rtlCol="0">
            <a:spAutoFit/>
          </a:bodyPr>
          <a:lstStyle/>
          <a:p>
            <a:pPr algn="ctr"/>
            <a:r>
              <a:rPr lang="en-US" sz="2100" dirty="0" smtClean="0">
                <a:solidFill>
                  <a:schemeClr val="accent5"/>
                </a:solidFill>
              </a:rPr>
              <a:t>16.9%</a:t>
            </a:r>
            <a:endParaRPr lang="en-US" sz="2100" dirty="0">
              <a:solidFill>
                <a:schemeClr val="accent5"/>
              </a:solidFill>
            </a:endParaRP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62</a:t>
            </a:fld>
            <a:endParaRPr kumimoji="0" lang="en-US"/>
          </a:p>
        </p:txBody>
      </p:sp>
      <p:sp>
        <p:nvSpPr>
          <p:cNvPr id="19" name="TextBox 18"/>
          <p:cNvSpPr txBox="1"/>
          <p:nvPr/>
        </p:nvSpPr>
        <p:spPr>
          <a:xfrm>
            <a:off x="85724" y="914400"/>
            <a:ext cx="1323976" cy="400110"/>
          </a:xfrm>
          <a:prstGeom prst="rect">
            <a:avLst/>
          </a:prstGeom>
          <a:noFill/>
          <a:ln>
            <a:noFill/>
          </a:ln>
        </p:spPr>
        <p:txBody>
          <a:bodyPr wrap="square" rtlCol="0">
            <a:spAutoFit/>
          </a:bodyPr>
          <a:lstStyle/>
          <a:p>
            <a:r>
              <a:rPr lang="en-US" sz="1000" b="1" dirty="0" smtClean="0">
                <a:solidFill>
                  <a:schemeClr val="accent2"/>
                </a:solidFill>
              </a:rPr>
              <a:t>EKA Prescribed Relative Humidity</a:t>
            </a:r>
            <a:endParaRPr lang="en-US" sz="1000" b="1" dirty="0">
              <a:solidFill>
                <a:schemeClr val="accent2"/>
              </a:solidFill>
            </a:endParaRPr>
          </a:p>
        </p:txBody>
      </p:sp>
      <p:sp>
        <p:nvSpPr>
          <p:cNvPr id="20" name="TextBox 19"/>
          <p:cNvSpPr txBox="1"/>
          <p:nvPr/>
        </p:nvSpPr>
        <p:spPr>
          <a:xfrm>
            <a:off x="4495140" y="914398"/>
            <a:ext cx="1323976" cy="400110"/>
          </a:xfrm>
          <a:prstGeom prst="rect">
            <a:avLst/>
          </a:prstGeom>
          <a:noFill/>
          <a:ln>
            <a:noFill/>
          </a:ln>
        </p:spPr>
        <p:txBody>
          <a:bodyPr wrap="square" rtlCol="0">
            <a:spAutoFit/>
          </a:bodyPr>
          <a:lstStyle/>
          <a:p>
            <a:r>
              <a:rPr lang="en-US" sz="1000" b="1" dirty="0" smtClean="0">
                <a:solidFill>
                  <a:schemeClr val="accent2"/>
                </a:solidFill>
              </a:rPr>
              <a:t>EKA Wildfire Relative Humidity</a:t>
            </a:r>
            <a:endParaRPr lang="en-US" sz="1000" b="1" dirty="0">
              <a:solidFill>
                <a:schemeClr val="accent2"/>
              </a:solidFill>
            </a:endParaRPr>
          </a:p>
        </p:txBody>
      </p:sp>
    </p:spTree>
    <p:extLst>
      <p:ext uri="{BB962C8B-B14F-4D97-AF65-F5344CB8AC3E}">
        <p14:creationId xmlns:p14="http://schemas.microsoft.com/office/powerpoint/2010/main" val="1467186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2743200" cy="838200"/>
          </a:xfrm>
        </p:spPr>
        <p:txBody>
          <a:bodyPr>
            <a:normAutofit/>
          </a:bodyPr>
          <a:lstStyle/>
          <a:p>
            <a:pPr algn="l"/>
            <a:r>
              <a:rPr lang="en-US" dirty="0" smtClean="0"/>
              <a:t>outline</a:t>
            </a:r>
            <a:endParaRPr lang="en-US" dirty="0"/>
          </a:p>
        </p:txBody>
      </p:sp>
      <p:sp>
        <p:nvSpPr>
          <p:cNvPr id="3" name="Subtitle 2"/>
          <p:cNvSpPr>
            <a:spLocks noGrp="1"/>
          </p:cNvSpPr>
          <p:nvPr>
            <p:ph type="subTitle" idx="1"/>
          </p:nvPr>
        </p:nvSpPr>
        <p:spPr>
          <a:xfrm>
            <a:off x="914400" y="1066800"/>
            <a:ext cx="6553200" cy="5486400"/>
          </a:xfrm>
        </p:spPr>
        <p:txBody>
          <a:bodyPr anchor="t">
            <a:normAutofit fontScale="92500" lnSpcReduction="10000"/>
          </a:bodyPr>
          <a:lstStyle/>
          <a:p>
            <a:pPr marL="342900" indent="-342900" algn="l">
              <a:buClr>
                <a:schemeClr val="tx2">
                  <a:lumMod val="10000"/>
                </a:schemeClr>
              </a:buClr>
              <a:buFont typeface="Wingdings" panose="05000000000000000000" pitchFamily="2" charset="2"/>
              <a:buChar char="v"/>
            </a:pPr>
            <a:r>
              <a:rPr lang="en-US" dirty="0" smtClean="0"/>
              <a:t>Introduction</a:t>
            </a:r>
          </a:p>
          <a:p>
            <a:pPr marL="800100" lvl="1" indent="-342900" algn="l">
              <a:buClr>
                <a:schemeClr val="tx2">
                  <a:lumMod val="10000"/>
                </a:schemeClr>
              </a:buClr>
              <a:buFont typeface="Wingdings" panose="05000000000000000000" pitchFamily="2" charset="2"/>
              <a:buChar char="v"/>
            </a:pPr>
            <a:r>
              <a:rPr lang="en-US" sz="1800" dirty="0" smtClean="0"/>
              <a:t>Motivation</a:t>
            </a:r>
          </a:p>
          <a:p>
            <a:pPr marL="800100" lvl="1" indent="-342900" algn="l">
              <a:buClr>
                <a:schemeClr val="tx2">
                  <a:lumMod val="10000"/>
                </a:schemeClr>
              </a:buClr>
              <a:buFont typeface="Wingdings" panose="05000000000000000000" pitchFamily="2" charset="2"/>
              <a:buChar char="v"/>
            </a:pPr>
            <a:r>
              <a:rPr lang="en-US" sz="1800" dirty="0" smtClean="0"/>
              <a:t>Objectives</a:t>
            </a:r>
          </a:p>
          <a:p>
            <a:pPr marL="800100" lvl="1" indent="-342900" algn="l">
              <a:buClr>
                <a:schemeClr val="tx2">
                  <a:lumMod val="10000"/>
                </a:schemeClr>
              </a:buClr>
              <a:buFont typeface="Wingdings" panose="05000000000000000000" pitchFamily="2" charset="2"/>
              <a:buChar char="v"/>
            </a:pPr>
            <a:r>
              <a:rPr lang="en-US" sz="1800" dirty="0" smtClean="0"/>
              <a:t>What are Spot Forecasts?</a:t>
            </a:r>
          </a:p>
          <a:p>
            <a:pPr marL="342900" indent="-342900" algn="l">
              <a:buClr>
                <a:schemeClr val="tx2">
                  <a:lumMod val="10000"/>
                </a:schemeClr>
              </a:buClr>
              <a:buFont typeface="Wingdings" panose="05000000000000000000" pitchFamily="2" charset="2"/>
              <a:buChar char="v"/>
            </a:pPr>
            <a:r>
              <a:rPr lang="en-US" dirty="0" smtClean="0"/>
              <a:t>How Do We Verify Spot Forecasts?</a:t>
            </a:r>
          </a:p>
          <a:p>
            <a:pPr marL="800100" lvl="1" indent="-342900" algn="l">
              <a:buClr>
                <a:schemeClr val="tx2">
                  <a:lumMod val="10000"/>
                </a:schemeClr>
              </a:buClr>
              <a:buFont typeface="Wingdings" panose="05000000000000000000" pitchFamily="2" charset="2"/>
              <a:buChar char="v"/>
            </a:pPr>
            <a:r>
              <a:rPr lang="en-US" sz="1800" dirty="0" smtClean="0"/>
              <a:t>Surface Observations </a:t>
            </a:r>
          </a:p>
          <a:p>
            <a:pPr marL="800100" lvl="1" indent="-342900" algn="l">
              <a:buClr>
                <a:schemeClr val="tx2">
                  <a:lumMod val="10000"/>
                </a:schemeClr>
              </a:buClr>
              <a:buFont typeface="Wingdings" panose="05000000000000000000" pitchFamily="2" charset="2"/>
              <a:buChar char="v"/>
            </a:pPr>
            <a:r>
              <a:rPr lang="en-US" sz="1800" dirty="0" smtClean="0"/>
              <a:t>Text Parsing</a:t>
            </a:r>
          </a:p>
          <a:p>
            <a:pPr marL="800100" lvl="1" indent="-342900" algn="l">
              <a:buClr>
                <a:schemeClr val="tx2">
                  <a:lumMod val="10000"/>
                </a:schemeClr>
              </a:buClr>
              <a:buFont typeface="Wingdings" panose="05000000000000000000" pitchFamily="2" charset="2"/>
              <a:buChar char="v"/>
            </a:pPr>
            <a:r>
              <a:rPr lang="en-US" sz="1800" dirty="0" smtClean="0"/>
              <a:t>Visualizing Forecasts and Verifying Data</a:t>
            </a:r>
          </a:p>
          <a:p>
            <a:pPr marL="800100" lvl="1" indent="-342900" algn="l">
              <a:buClr>
                <a:schemeClr val="tx2">
                  <a:lumMod val="10000"/>
                </a:schemeClr>
              </a:buClr>
              <a:buFont typeface="Wingdings" panose="05000000000000000000" pitchFamily="2" charset="2"/>
              <a:buChar char="v"/>
            </a:pPr>
            <a:r>
              <a:rPr lang="en-US" sz="1800" dirty="0" smtClean="0"/>
              <a:t>Giving the User Control</a:t>
            </a:r>
          </a:p>
          <a:p>
            <a:pPr marL="342900" indent="-342900" algn="l">
              <a:buClr>
                <a:schemeClr val="tx2">
                  <a:lumMod val="10000"/>
                </a:schemeClr>
              </a:buClr>
              <a:buFont typeface="Wingdings" panose="05000000000000000000" pitchFamily="2" charset="2"/>
              <a:buChar char="v"/>
            </a:pPr>
            <a:r>
              <a:rPr lang="en-US" dirty="0" smtClean="0"/>
              <a:t>Box Creek Prescribed Burn Escape Case Study</a:t>
            </a:r>
          </a:p>
          <a:p>
            <a:pPr marL="342900" indent="-342900" algn="l">
              <a:buClr>
                <a:schemeClr val="tx2">
                  <a:lumMod val="10000"/>
                </a:schemeClr>
              </a:buClr>
              <a:buFont typeface="Wingdings" panose="05000000000000000000" pitchFamily="2" charset="2"/>
              <a:buChar char="v"/>
            </a:pPr>
            <a:r>
              <a:rPr lang="en-US" dirty="0" smtClean="0"/>
              <a:t>Eureka (EKA) Weather Forecast Office Case Study</a:t>
            </a:r>
          </a:p>
          <a:p>
            <a:pPr marL="342900" indent="-342900" algn="l">
              <a:buClr>
                <a:schemeClr val="tx2">
                  <a:lumMod val="10000"/>
                </a:schemeClr>
              </a:buClr>
              <a:buFont typeface="Wingdings" panose="05000000000000000000" pitchFamily="2" charset="2"/>
              <a:buChar char="v"/>
            </a:pPr>
            <a:r>
              <a:rPr lang="en-US" dirty="0" smtClean="0">
                <a:solidFill>
                  <a:srgbClr val="FFFF00"/>
                </a:solidFill>
              </a:rPr>
              <a:t>All Forecast Offices</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Prescribed Burns</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Wildfires</a:t>
            </a:r>
          </a:p>
          <a:p>
            <a:pPr marL="342900" indent="-342900" algn="l">
              <a:buClr>
                <a:schemeClr val="tx2">
                  <a:lumMod val="10000"/>
                </a:schemeClr>
              </a:buClr>
              <a:buFont typeface="Wingdings" panose="05000000000000000000" pitchFamily="2" charset="2"/>
              <a:buChar char="v"/>
            </a:pPr>
            <a:r>
              <a:rPr lang="en-US" dirty="0" smtClean="0"/>
              <a:t>Conclusion</a:t>
            </a:r>
          </a:p>
          <a:p>
            <a:pPr marL="800100" lvl="1" indent="-342900" algn="l">
              <a:buClr>
                <a:schemeClr val="tx2">
                  <a:lumMod val="10000"/>
                </a:schemeClr>
              </a:buClr>
              <a:buFont typeface="Wingdings" panose="05000000000000000000" pitchFamily="2" charset="2"/>
              <a:buChar char="v"/>
            </a:pPr>
            <a:r>
              <a:rPr lang="en-US" sz="1800" dirty="0" smtClean="0"/>
              <a:t>Summary</a:t>
            </a:r>
          </a:p>
          <a:p>
            <a:pPr marL="800100" lvl="1" indent="-342900" algn="l">
              <a:buClr>
                <a:schemeClr val="tx2">
                  <a:lumMod val="10000"/>
                </a:schemeClr>
              </a:buClr>
              <a:buFont typeface="Wingdings" panose="05000000000000000000" pitchFamily="2" charset="2"/>
              <a:buChar char="v"/>
            </a:pPr>
            <a:r>
              <a:rPr lang="en-US" sz="1800" dirty="0" smtClean="0"/>
              <a:t>Recommendations</a:t>
            </a:r>
          </a:p>
          <a:p>
            <a:pPr marL="800100" lvl="1" indent="-342900" algn="l">
              <a:buClr>
                <a:schemeClr val="tx2">
                  <a:lumMod val="10000"/>
                </a:schemeClr>
              </a:buClr>
              <a:buFont typeface="Wingdings" panose="05000000000000000000" pitchFamily="2" charset="2"/>
              <a:buChar char="v"/>
            </a:pPr>
            <a:r>
              <a:rPr lang="en-US" sz="1800" dirty="0" smtClean="0"/>
              <a:t>The Transition to Operations</a:t>
            </a: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63</a:t>
            </a:fld>
            <a:endParaRPr kumimoji="0" lang="en-US"/>
          </a:p>
        </p:txBody>
      </p:sp>
    </p:spTree>
    <p:extLst>
      <p:ext uri="{BB962C8B-B14F-4D97-AF65-F5344CB8AC3E}">
        <p14:creationId xmlns:p14="http://schemas.microsoft.com/office/powerpoint/2010/main" val="16534486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p:nvPr/>
        </p:nvPicPr>
        <p:blipFill rotWithShape="1">
          <a:blip r:embed="rId3">
            <a:extLst>
              <a:ext uri="{28A0092B-C50C-407E-A947-70E740481C1C}">
                <a14:useLocalDpi xmlns:a14="http://schemas.microsoft.com/office/drawing/2010/main" val="0"/>
              </a:ext>
            </a:extLst>
          </a:blip>
          <a:srcRect l="24190" t="46852" r="20371" b="22222"/>
          <a:stretch/>
        </p:blipFill>
        <p:spPr bwMode="auto">
          <a:xfrm>
            <a:off x="155574" y="990600"/>
            <a:ext cx="8836025" cy="3352800"/>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sp>
        <p:nvSpPr>
          <p:cNvPr id="11" name="Subtitle 2"/>
          <p:cNvSpPr txBox="1">
            <a:spLocks/>
          </p:cNvSpPr>
          <p:nvPr/>
        </p:nvSpPr>
        <p:spPr>
          <a:xfrm rot="10800000" flipV="1">
            <a:off x="155575" y="4343400"/>
            <a:ext cx="8836024"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Prescribed Burn Spot Forecasts in the analysis broken down by month</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64</a:t>
            </a:fld>
            <a:endParaRPr kumimoji="0" lang="en-US"/>
          </a:p>
        </p:txBody>
      </p:sp>
    </p:spTree>
    <p:extLst>
      <p:ext uri="{BB962C8B-B14F-4D97-AF65-F5344CB8AC3E}">
        <p14:creationId xmlns:p14="http://schemas.microsoft.com/office/powerpoint/2010/main" val="1176881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p:nvPr/>
        </p:nvPicPr>
        <p:blipFill rotWithShape="1">
          <a:blip r:embed="rId3">
            <a:extLst>
              <a:ext uri="{28A0092B-C50C-407E-A947-70E740481C1C}">
                <a14:useLocalDpi xmlns:a14="http://schemas.microsoft.com/office/drawing/2010/main" val="0"/>
              </a:ext>
            </a:extLst>
          </a:blip>
          <a:srcRect l="24074" t="46667" r="48379" b="22963"/>
          <a:stretch/>
        </p:blipFill>
        <p:spPr bwMode="auto">
          <a:xfrm>
            <a:off x="131445" y="990600"/>
            <a:ext cx="4053205" cy="2776220"/>
          </a:xfrm>
          <a:prstGeom prst="rect">
            <a:avLst/>
          </a:prstGeom>
          <a:ln>
            <a:solidFill>
              <a:schemeClr val="accent1"/>
            </a:solidFill>
          </a:ln>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l="24190" t="55000" r="48147" b="14630"/>
          <a:stretch/>
        </p:blipFill>
        <p:spPr bwMode="auto">
          <a:xfrm>
            <a:off x="131445" y="3766820"/>
            <a:ext cx="4053205" cy="2781300"/>
          </a:xfrm>
          <a:prstGeom prst="rect">
            <a:avLst/>
          </a:prstGeom>
          <a:ln>
            <a:solidFill>
              <a:schemeClr val="accent1"/>
            </a:solidFill>
          </a:ln>
          <a:extLst>
            <a:ext uri="{53640926-AAD7-44D8-BBD7-CCE9431645EC}">
              <a14:shadowObscured xmlns:a14="http://schemas.microsoft.com/office/drawing/2010/main"/>
            </a:ext>
          </a:extLst>
        </p:spPr>
      </p:pic>
      <p:cxnSp>
        <p:nvCxnSpPr>
          <p:cNvPr id="4" name="Straight Connector 3"/>
          <p:cNvCxnSpPr/>
          <p:nvPr/>
        </p:nvCxnSpPr>
        <p:spPr>
          <a:xfrm flipV="1">
            <a:off x="2048256" y="1295400"/>
            <a:ext cx="0" cy="2286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029968" y="4014470"/>
            <a:ext cx="0" cy="238633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ubtitle 2"/>
          <p:cNvSpPr txBox="1">
            <a:spLocks/>
          </p:cNvSpPr>
          <p:nvPr/>
        </p:nvSpPr>
        <p:spPr>
          <a:xfrm rot="10800000" flipV="1">
            <a:off x="4184649" y="990600"/>
            <a:ext cx="4806947" cy="16002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NDFD Forecasts have slightly more spread in Temperature Error</a:t>
            </a:r>
          </a:p>
          <a:p>
            <a:pPr algn="ctr">
              <a:buClr>
                <a:schemeClr val="tx2">
                  <a:lumMod val="10000"/>
                </a:schemeClr>
              </a:buClr>
            </a:pPr>
            <a:endParaRPr lang="en-US" sz="1800" dirty="0"/>
          </a:p>
          <a:p>
            <a:pPr algn="ctr">
              <a:buClr>
                <a:schemeClr val="tx2">
                  <a:lumMod val="10000"/>
                </a:schemeClr>
              </a:buClr>
            </a:pPr>
            <a:r>
              <a:rPr lang="en-US" sz="1800" dirty="0" smtClean="0"/>
              <a:t>Both types of forecasts show a slight cool bias relative to observations</a:t>
            </a:r>
          </a:p>
        </p:txBody>
      </p:sp>
      <p:sp>
        <p:nvSpPr>
          <p:cNvPr id="19" name="TextBox 18"/>
          <p:cNvSpPr txBox="1"/>
          <p:nvPr/>
        </p:nvSpPr>
        <p:spPr>
          <a:xfrm>
            <a:off x="307975" y="1524000"/>
            <a:ext cx="1139825" cy="369332"/>
          </a:xfrm>
          <a:prstGeom prst="rect">
            <a:avLst/>
          </a:prstGeom>
          <a:noFill/>
        </p:spPr>
        <p:txBody>
          <a:bodyPr wrap="square" rtlCol="0">
            <a:spAutoFit/>
          </a:bodyPr>
          <a:lstStyle/>
          <a:p>
            <a:r>
              <a:rPr lang="en-US" dirty="0" smtClean="0">
                <a:solidFill>
                  <a:schemeClr val="accent2"/>
                </a:solidFill>
              </a:rPr>
              <a:t>Too Cool</a:t>
            </a:r>
            <a:endParaRPr lang="en-US" dirty="0">
              <a:solidFill>
                <a:schemeClr val="accent2"/>
              </a:solidFill>
            </a:endParaRPr>
          </a:p>
        </p:txBody>
      </p:sp>
      <p:sp>
        <p:nvSpPr>
          <p:cNvPr id="20" name="TextBox 19"/>
          <p:cNvSpPr txBox="1"/>
          <p:nvPr/>
        </p:nvSpPr>
        <p:spPr>
          <a:xfrm>
            <a:off x="2362200" y="1524000"/>
            <a:ext cx="1216025" cy="369332"/>
          </a:xfrm>
          <a:prstGeom prst="rect">
            <a:avLst/>
          </a:prstGeom>
          <a:noFill/>
        </p:spPr>
        <p:txBody>
          <a:bodyPr wrap="square" rtlCol="0">
            <a:spAutoFit/>
          </a:bodyPr>
          <a:lstStyle/>
          <a:p>
            <a:r>
              <a:rPr lang="en-US" dirty="0" smtClean="0">
                <a:solidFill>
                  <a:schemeClr val="accent2"/>
                </a:solidFill>
              </a:rPr>
              <a:t>Too Warm</a:t>
            </a:r>
            <a:endParaRPr lang="en-US" dirty="0">
              <a:solidFill>
                <a:schemeClr val="accent2"/>
              </a:solidFill>
            </a:endParaRP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65</a:t>
            </a:fld>
            <a:endParaRPr kumimoji="0" lang="en-US"/>
          </a:p>
        </p:txBody>
      </p:sp>
    </p:spTree>
    <p:extLst>
      <p:ext uri="{BB962C8B-B14F-4D97-AF65-F5344CB8AC3E}">
        <p14:creationId xmlns:p14="http://schemas.microsoft.com/office/powerpoint/2010/main" val="92211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p:nvPr/>
        </p:nvPicPr>
        <p:blipFill rotWithShape="1">
          <a:blip r:embed="rId3">
            <a:extLst>
              <a:ext uri="{28A0092B-C50C-407E-A947-70E740481C1C}">
                <a14:useLocalDpi xmlns:a14="http://schemas.microsoft.com/office/drawing/2010/main" val="0"/>
              </a:ext>
            </a:extLst>
          </a:blip>
          <a:srcRect l="24074" t="46667" r="48379" b="22963"/>
          <a:stretch/>
        </p:blipFill>
        <p:spPr bwMode="auto">
          <a:xfrm>
            <a:off x="131445" y="990600"/>
            <a:ext cx="4053205" cy="2776220"/>
          </a:xfrm>
          <a:prstGeom prst="rect">
            <a:avLst/>
          </a:prstGeom>
          <a:ln>
            <a:solidFill>
              <a:schemeClr val="accent1"/>
            </a:solidFill>
          </a:ln>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l="24190" t="55000" r="48147" b="14630"/>
          <a:stretch/>
        </p:blipFill>
        <p:spPr bwMode="auto">
          <a:xfrm>
            <a:off x="131445" y="3766820"/>
            <a:ext cx="4053205" cy="2781300"/>
          </a:xfrm>
          <a:prstGeom prst="rect">
            <a:avLst/>
          </a:prstGeom>
          <a:ln>
            <a:solidFill>
              <a:schemeClr val="accent1"/>
            </a:solidFill>
          </a:ln>
          <a:extLst>
            <a:ext uri="{53640926-AAD7-44D8-BBD7-CCE9431645EC}">
              <a14:shadowObscured xmlns:a14="http://schemas.microsoft.com/office/drawing/2010/main"/>
            </a:ext>
          </a:extLst>
        </p:spPr>
      </p:pic>
      <p:cxnSp>
        <p:nvCxnSpPr>
          <p:cNvPr id="4" name="Straight Connector 3"/>
          <p:cNvCxnSpPr/>
          <p:nvPr/>
        </p:nvCxnSpPr>
        <p:spPr>
          <a:xfrm flipV="1">
            <a:off x="2048256" y="1295400"/>
            <a:ext cx="0" cy="2286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029968" y="4014470"/>
            <a:ext cx="0" cy="238633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Subtitle 2"/>
          <p:cNvSpPr txBox="1">
            <a:spLocks/>
          </p:cNvSpPr>
          <p:nvPr/>
        </p:nvSpPr>
        <p:spPr>
          <a:xfrm rot="10800000" flipV="1">
            <a:off x="4184648" y="990600"/>
            <a:ext cx="4806947" cy="1447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If we switch to units of Fahrenheit, the bimodality near the center of the histogram disappears – this is simply an artifact of converting mostly whole number forecast values into Celsius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446" y="990600"/>
            <a:ext cx="4053204" cy="2776219"/>
          </a:xfrm>
          <a:prstGeom prst="rect">
            <a:avLst/>
          </a:prstGeom>
          <a:ln>
            <a:solidFill>
              <a:schemeClr val="accent1"/>
            </a:solidFill>
          </a:ln>
        </p:spPr>
      </p:pic>
      <p:cxnSp>
        <p:nvCxnSpPr>
          <p:cNvPr id="10" name="Straight Connector 9"/>
          <p:cNvCxnSpPr/>
          <p:nvPr/>
        </p:nvCxnSpPr>
        <p:spPr>
          <a:xfrm flipV="1">
            <a:off x="2084832" y="1295400"/>
            <a:ext cx="0" cy="2286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66</a:t>
            </a:fld>
            <a:endParaRPr kumimoji="0" lang="en-US"/>
          </a:p>
        </p:txBody>
      </p:sp>
      <p:sp>
        <p:nvSpPr>
          <p:cNvPr id="12" name="TextBox 11"/>
          <p:cNvSpPr txBox="1"/>
          <p:nvPr/>
        </p:nvSpPr>
        <p:spPr>
          <a:xfrm>
            <a:off x="307975" y="1524000"/>
            <a:ext cx="1139825" cy="369332"/>
          </a:xfrm>
          <a:prstGeom prst="rect">
            <a:avLst/>
          </a:prstGeom>
          <a:noFill/>
        </p:spPr>
        <p:txBody>
          <a:bodyPr wrap="square" rtlCol="0">
            <a:spAutoFit/>
          </a:bodyPr>
          <a:lstStyle/>
          <a:p>
            <a:r>
              <a:rPr lang="en-US" dirty="0" smtClean="0">
                <a:solidFill>
                  <a:schemeClr val="accent2"/>
                </a:solidFill>
              </a:rPr>
              <a:t>Too Cool</a:t>
            </a:r>
            <a:endParaRPr lang="en-US" dirty="0">
              <a:solidFill>
                <a:schemeClr val="accent2"/>
              </a:solidFill>
            </a:endParaRPr>
          </a:p>
        </p:txBody>
      </p:sp>
      <p:sp>
        <p:nvSpPr>
          <p:cNvPr id="13" name="TextBox 12"/>
          <p:cNvSpPr txBox="1"/>
          <p:nvPr/>
        </p:nvSpPr>
        <p:spPr>
          <a:xfrm>
            <a:off x="2362200" y="1524000"/>
            <a:ext cx="1216025" cy="369332"/>
          </a:xfrm>
          <a:prstGeom prst="rect">
            <a:avLst/>
          </a:prstGeom>
          <a:noFill/>
        </p:spPr>
        <p:txBody>
          <a:bodyPr wrap="square" rtlCol="0">
            <a:spAutoFit/>
          </a:bodyPr>
          <a:lstStyle/>
          <a:p>
            <a:r>
              <a:rPr lang="en-US" dirty="0" smtClean="0">
                <a:solidFill>
                  <a:schemeClr val="accent2"/>
                </a:solidFill>
              </a:rPr>
              <a:t>Too Warm</a:t>
            </a:r>
            <a:endParaRPr lang="en-US" dirty="0">
              <a:solidFill>
                <a:schemeClr val="accent2"/>
              </a:solidFill>
            </a:endParaRPr>
          </a:p>
        </p:txBody>
      </p:sp>
    </p:spTree>
    <p:extLst>
      <p:ext uri="{BB962C8B-B14F-4D97-AF65-F5344CB8AC3E}">
        <p14:creationId xmlns:p14="http://schemas.microsoft.com/office/powerpoint/2010/main" val="3572305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Prescribed Burn Spot Forecast Temperature Mean Error by CWA</a:t>
            </a:r>
          </a:p>
        </p:txBody>
      </p:sp>
      <p:pic>
        <p:nvPicPr>
          <p:cNvPr id="6" name="Picture 5"/>
          <p:cNvPicPr/>
          <p:nvPr/>
        </p:nvPicPr>
        <p:blipFill rotWithShape="1">
          <a:blip r:embed="rId3">
            <a:extLst>
              <a:ext uri="{28A0092B-C50C-407E-A947-70E740481C1C}">
                <a14:useLocalDpi xmlns:a14="http://schemas.microsoft.com/office/drawing/2010/main" val="0"/>
              </a:ext>
            </a:extLst>
          </a:blip>
          <a:srcRect r="1211" b="7975"/>
          <a:stretch/>
        </p:blipFill>
        <p:spPr>
          <a:xfrm>
            <a:off x="155574" y="1066800"/>
            <a:ext cx="8836023" cy="4267200"/>
          </a:xfrm>
          <a:prstGeom prst="rect">
            <a:avLst/>
          </a:prstGeom>
          <a:ln>
            <a:solidFill>
              <a:schemeClr val="accent1"/>
            </a:solidFill>
          </a:ln>
        </p:spPr>
      </p:pic>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67</a:t>
            </a:fld>
            <a:endParaRPr kumimoji="0" lang="en-U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575" y="5638801"/>
            <a:ext cx="2598075" cy="1148496"/>
          </a:xfrm>
          <a:prstGeom prst="rect">
            <a:avLst/>
          </a:prstGeom>
          <a:ln>
            <a:solidFill>
              <a:schemeClr val="accent1"/>
            </a:solidFill>
          </a:ln>
        </p:spPr>
      </p:pic>
      <p:sp>
        <p:nvSpPr>
          <p:cNvPr id="8" name="Subtitle 2"/>
          <p:cNvSpPr txBox="1">
            <a:spLocks/>
          </p:cNvSpPr>
          <p:nvPr/>
        </p:nvSpPr>
        <p:spPr>
          <a:xfrm rot="10800000" flipV="1">
            <a:off x="2753650" y="6482497"/>
            <a:ext cx="1970750"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Forecasts by CWA</a:t>
            </a:r>
          </a:p>
        </p:txBody>
      </p:sp>
    </p:spTree>
    <p:extLst>
      <p:ext uri="{BB962C8B-B14F-4D97-AF65-F5344CB8AC3E}">
        <p14:creationId xmlns:p14="http://schemas.microsoft.com/office/powerpoint/2010/main" val="1066885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p:cNvSpPr txBox="1">
            <a:spLocks/>
          </p:cNvSpPr>
          <p:nvPr/>
        </p:nvSpPr>
        <p:spPr>
          <a:xfrm rot="10800000" flipV="1">
            <a:off x="155573" y="990600"/>
            <a:ext cx="4029074" cy="16002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Again, NDFD forecasts have higher spread in errors than spot forecasts</a:t>
            </a:r>
          </a:p>
          <a:p>
            <a:pPr algn="ctr">
              <a:buClr>
                <a:schemeClr val="tx2">
                  <a:lumMod val="10000"/>
                </a:schemeClr>
              </a:buClr>
            </a:pPr>
            <a:endParaRPr lang="en-US" sz="1800" dirty="0"/>
          </a:p>
          <a:p>
            <a:pPr algn="ctr">
              <a:buClr>
                <a:schemeClr val="tx2">
                  <a:lumMod val="10000"/>
                </a:schemeClr>
              </a:buClr>
            </a:pPr>
            <a:r>
              <a:rPr lang="en-US" sz="1800" dirty="0" smtClean="0"/>
              <a:t>Slight but apparent wet bias in both spot forecasts and NDFD forecasts</a:t>
            </a:r>
          </a:p>
        </p:txBody>
      </p:sp>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p:nvPr/>
        </p:nvPicPr>
        <p:blipFill rotWithShape="1">
          <a:blip r:embed="rId3">
            <a:extLst>
              <a:ext uri="{28A0092B-C50C-407E-A947-70E740481C1C}">
                <a14:useLocalDpi xmlns:a14="http://schemas.microsoft.com/office/drawing/2010/main" val="0"/>
              </a:ext>
            </a:extLst>
          </a:blip>
          <a:srcRect l="51621" t="46667" r="20833" b="22963"/>
          <a:stretch/>
        </p:blipFill>
        <p:spPr bwMode="auto">
          <a:xfrm>
            <a:off x="4184649" y="990600"/>
            <a:ext cx="4053205" cy="2776220"/>
          </a:xfrm>
          <a:prstGeom prst="rect">
            <a:avLst/>
          </a:prstGeom>
          <a:ln>
            <a:solidFill>
              <a:schemeClr val="accent1"/>
            </a:solidFill>
          </a:ln>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l="51333" t="55000" r="21005" b="14630"/>
          <a:stretch/>
        </p:blipFill>
        <p:spPr bwMode="auto">
          <a:xfrm>
            <a:off x="4184649" y="3766820"/>
            <a:ext cx="4053206" cy="2781300"/>
          </a:xfrm>
          <a:prstGeom prst="rect">
            <a:avLst/>
          </a:prstGeom>
          <a:ln>
            <a:solidFill>
              <a:schemeClr val="accent1"/>
            </a:solidFill>
          </a:ln>
          <a:extLst>
            <a:ext uri="{53640926-AAD7-44D8-BBD7-CCE9431645EC}">
              <a14:shadowObscured xmlns:a14="http://schemas.microsoft.com/office/drawing/2010/main"/>
            </a:ext>
          </a:extLst>
        </p:spPr>
      </p:pic>
      <p:cxnSp>
        <p:nvCxnSpPr>
          <p:cNvPr id="8" name="Straight Connector 7"/>
          <p:cNvCxnSpPr/>
          <p:nvPr/>
        </p:nvCxnSpPr>
        <p:spPr>
          <a:xfrm flipV="1">
            <a:off x="6035040" y="1235710"/>
            <a:ext cx="0" cy="2286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071616" y="4041648"/>
            <a:ext cx="0" cy="2286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419600" y="1524000"/>
            <a:ext cx="1066799" cy="369332"/>
          </a:xfrm>
          <a:prstGeom prst="rect">
            <a:avLst/>
          </a:prstGeom>
          <a:noFill/>
        </p:spPr>
        <p:txBody>
          <a:bodyPr wrap="square" rtlCol="0">
            <a:spAutoFit/>
          </a:bodyPr>
          <a:lstStyle/>
          <a:p>
            <a:r>
              <a:rPr lang="en-US" dirty="0" smtClean="0">
                <a:solidFill>
                  <a:schemeClr val="accent2"/>
                </a:solidFill>
              </a:rPr>
              <a:t>Too Dry</a:t>
            </a:r>
            <a:endParaRPr lang="en-US" dirty="0">
              <a:solidFill>
                <a:schemeClr val="accent2"/>
              </a:solidFill>
            </a:endParaRPr>
          </a:p>
        </p:txBody>
      </p:sp>
      <p:sp>
        <p:nvSpPr>
          <p:cNvPr id="11" name="TextBox 10"/>
          <p:cNvSpPr txBox="1"/>
          <p:nvPr/>
        </p:nvSpPr>
        <p:spPr>
          <a:xfrm>
            <a:off x="6629400" y="1524000"/>
            <a:ext cx="1066799" cy="369332"/>
          </a:xfrm>
          <a:prstGeom prst="rect">
            <a:avLst/>
          </a:prstGeom>
          <a:noFill/>
        </p:spPr>
        <p:txBody>
          <a:bodyPr wrap="square" rtlCol="0">
            <a:spAutoFit/>
          </a:bodyPr>
          <a:lstStyle/>
          <a:p>
            <a:r>
              <a:rPr lang="en-US" dirty="0" smtClean="0">
                <a:solidFill>
                  <a:schemeClr val="accent2"/>
                </a:solidFill>
              </a:rPr>
              <a:t>Too Wet</a:t>
            </a:r>
            <a:endParaRPr lang="en-US" dirty="0">
              <a:solidFill>
                <a:schemeClr val="accent2"/>
              </a:solidFill>
            </a:endParaRP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68</a:t>
            </a:fld>
            <a:endParaRPr kumimoji="0" lang="en-US"/>
          </a:p>
        </p:txBody>
      </p:sp>
    </p:spTree>
    <p:extLst>
      <p:ext uri="{BB962C8B-B14F-4D97-AF65-F5344CB8AC3E}">
        <p14:creationId xmlns:p14="http://schemas.microsoft.com/office/powerpoint/2010/main" val="2196905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Prescribed Burn Spot Forecast RH Median Absolute Error by CWA</a:t>
            </a:r>
          </a:p>
        </p:txBody>
      </p:sp>
      <p:pic>
        <p:nvPicPr>
          <p:cNvPr id="7" name="Picture 6" descr="C:\Users\Lappy III\Documents\GradWork\Figs\PaperImages\CONUS_PR_MedAE_RH.png"/>
          <p:cNvPicPr/>
          <p:nvPr/>
        </p:nvPicPr>
        <p:blipFill rotWithShape="1">
          <a:blip r:embed="rId3">
            <a:extLst>
              <a:ext uri="{28A0092B-C50C-407E-A947-70E740481C1C}">
                <a14:useLocalDpi xmlns:a14="http://schemas.microsoft.com/office/drawing/2010/main" val="0"/>
              </a:ext>
            </a:extLst>
          </a:blip>
          <a:srcRect l="3449" t="11441" r="13426"/>
          <a:stretch/>
        </p:blipFill>
        <p:spPr bwMode="auto">
          <a:xfrm>
            <a:off x="155576" y="1143001"/>
            <a:ext cx="8836022" cy="4191000"/>
          </a:xfrm>
          <a:prstGeom prst="rect">
            <a:avLst/>
          </a:prstGeom>
          <a:noFill/>
          <a:ln>
            <a:solidFill>
              <a:schemeClr val="accent1"/>
            </a:solidFill>
          </a:ln>
        </p:spPr>
      </p:pic>
      <p:sp>
        <p:nvSpPr>
          <p:cNvPr id="6" name="Rectangle 5"/>
          <p:cNvSpPr/>
          <p:nvPr/>
        </p:nvSpPr>
        <p:spPr>
          <a:xfrm>
            <a:off x="8822560" y="2615045"/>
            <a:ext cx="135761"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69</a:t>
            </a:fld>
            <a:endParaRPr kumimoji="0" lang="en-US"/>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575" y="5638801"/>
            <a:ext cx="2598075" cy="1148496"/>
          </a:xfrm>
          <a:prstGeom prst="rect">
            <a:avLst/>
          </a:prstGeom>
          <a:ln>
            <a:solidFill>
              <a:schemeClr val="accent1"/>
            </a:solidFill>
          </a:ln>
        </p:spPr>
      </p:pic>
      <p:sp>
        <p:nvSpPr>
          <p:cNvPr id="9" name="Subtitle 2"/>
          <p:cNvSpPr txBox="1">
            <a:spLocks/>
          </p:cNvSpPr>
          <p:nvPr/>
        </p:nvSpPr>
        <p:spPr>
          <a:xfrm rot="10800000" flipV="1">
            <a:off x="2753650" y="6482497"/>
            <a:ext cx="1970750"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Forecasts by CWA</a:t>
            </a:r>
          </a:p>
        </p:txBody>
      </p:sp>
    </p:spTree>
    <p:extLst>
      <p:ext uri="{BB962C8B-B14F-4D97-AF65-F5344CB8AC3E}">
        <p14:creationId xmlns:p14="http://schemas.microsoft.com/office/powerpoint/2010/main" val="642804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Salt Lake City Fire Weather Spot Request - Google Chrome"/>
          <p:cNvPicPr>
            <a:picLocks noChangeAspect="1"/>
          </p:cNvPicPr>
          <p:nvPr/>
        </p:nvPicPr>
        <p:blipFill rotWithShape="1">
          <a:blip r:embed="rId3">
            <a:extLst>
              <a:ext uri="{28A0092B-C50C-407E-A947-70E740481C1C}">
                <a14:useLocalDpi xmlns:a14="http://schemas.microsoft.com/office/drawing/2010/main" val="0"/>
              </a:ext>
            </a:extLst>
          </a:blip>
          <a:srcRect l="17792" t="6867" r="18442" b="1651"/>
          <a:stretch/>
        </p:blipFill>
        <p:spPr>
          <a:xfrm>
            <a:off x="155574" y="950025"/>
            <a:ext cx="6473826" cy="5837580"/>
          </a:xfrm>
          <a:prstGeom prst="rect">
            <a:avLst/>
          </a:prstGeom>
          <a:ln>
            <a:solidFill>
              <a:schemeClr val="accent1"/>
            </a:solidFill>
          </a:ln>
        </p:spPr>
      </p:pic>
      <p:sp>
        <p:nvSpPr>
          <p:cNvPr id="3" name="Rectangle 2"/>
          <p:cNvSpPr/>
          <p:nvPr/>
        </p:nvSpPr>
        <p:spPr>
          <a:xfrm>
            <a:off x="685800" y="5410200"/>
            <a:ext cx="21336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3" idx="3"/>
            <a:endCxn id="13" idx="1"/>
          </p:cNvCxnSpPr>
          <p:nvPr/>
        </p:nvCxnSpPr>
        <p:spPr>
          <a:xfrm flipV="1">
            <a:off x="2819400" y="4628523"/>
            <a:ext cx="2667000" cy="13912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3" name="Picture 12" descr="Salt Lake City Fire Weather Spot Request - Google Chrome"/>
          <p:cNvPicPr>
            <a:picLocks noChangeAspect="1"/>
          </p:cNvPicPr>
          <p:nvPr/>
        </p:nvPicPr>
        <p:blipFill rotWithShape="1">
          <a:blip r:embed="rId4">
            <a:extLst>
              <a:ext uri="{28A0092B-C50C-407E-A947-70E740481C1C}">
                <a14:useLocalDpi xmlns:a14="http://schemas.microsoft.com/office/drawing/2010/main" val="0"/>
              </a:ext>
            </a:extLst>
          </a:blip>
          <a:srcRect l="10521" t="58877" r="58997" b="10086"/>
          <a:stretch/>
        </p:blipFill>
        <p:spPr>
          <a:xfrm>
            <a:off x="5486400" y="3506855"/>
            <a:ext cx="3505200" cy="2243336"/>
          </a:xfrm>
          <a:prstGeom prst="rect">
            <a:avLst/>
          </a:prstGeom>
          <a:ln>
            <a:solidFill>
              <a:schemeClr val="accent1"/>
            </a:solidFill>
          </a:ln>
        </p:spPr>
      </p:pic>
      <p:cxnSp>
        <p:nvCxnSpPr>
          <p:cNvPr id="21" name="Straight Connector 20"/>
          <p:cNvCxnSpPr/>
          <p:nvPr/>
        </p:nvCxnSpPr>
        <p:spPr>
          <a:xfrm>
            <a:off x="7836230" y="5105400"/>
            <a:ext cx="76200" cy="76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912430" y="4953000"/>
            <a:ext cx="76200" cy="2286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74429" y="5334000"/>
            <a:ext cx="76200" cy="76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7750629" y="5181600"/>
            <a:ext cx="76200" cy="2286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993578" y="5549735"/>
            <a:ext cx="76200" cy="762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8069778" y="5397335"/>
            <a:ext cx="76200" cy="2286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Subtitle 2"/>
          <p:cNvSpPr>
            <a:spLocks noGrp="1"/>
          </p:cNvSpPr>
          <p:nvPr>
            <p:ph type="subTitle" idx="1"/>
          </p:nvPr>
        </p:nvSpPr>
        <p:spPr>
          <a:xfrm>
            <a:off x="6629401" y="950023"/>
            <a:ext cx="2362199" cy="1718675"/>
          </a:xfrm>
          <a:ln>
            <a:solidFill>
              <a:schemeClr val="accent1"/>
            </a:solidFill>
          </a:ln>
        </p:spPr>
        <p:txBody>
          <a:bodyPr anchor="t">
            <a:normAutofit/>
          </a:bodyPr>
          <a:lstStyle/>
          <a:p>
            <a:pPr algn="ctr"/>
            <a:r>
              <a:rPr lang="en-US" dirty="0" smtClean="0"/>
              <a:t>Checked variables were used predominately for the verification process</a:t>
            </a:r>
            <a:endParaRPr lang="en-US" dirty="0"/>
          </a:p>
        </p:txBody>
      </p:sp>
      <p:sp>
        <p:nvSpPr>
          <p:cNvPr id="6" name="Slide Number Placeholder 5"/>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7</a:t>
            </a:fld>
            <a:endParaRPr kumimoji="0" lang="en-US"/>
          </a:p>
        </p:txBody>
      </p:sp>
    </p:spTree>
    <p:extLst>
      <p:ext uri="{BB962C8B-B14F-4D97-AF65-F5344CB8AC3E}">
        <p14:creationId xmlns:p14="http://schemas.microsoft.com/office/powerpoint/2010/main" val="23241872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4400550"/>
            <a:ext cx="8836024" cy="32385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Prescribed Burn Spot and NDFD Forecasts against Observations</a:t>
            </a: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10424" t="34488" r="47879" b="20562"/>
          <a:stretch/>
        </p:blipFill>
        <p:spPr bwMode="auto">
          <a:xfrm>
            <a:off x="155575" y="1524000"/>
            <a:ext cx="4418011" cy="2876550"/>
          </a:xfrm>
          <a:prstGeom prst="rect">
            <a:avLst/>
          </a:prstGeom>
          <a:ln>
            <a:solidFill>
              <a:schemeClr val="accent1"/>
            </a:solidFill>
          </a:ln>
          <a:extLst>
            <a:ext uri="{53640926-AAD7-44D8-BBD7-CCE9431645EC}">
              <a14:shadowObscured xmlns:a14="http://schemas.microsoft.com/office/drawing/2010/main"/>
            </a:ext>
          </a:extLst>
        </p:spPr>
      </p:pic>
      <p:pic>
        <p:nvPicPr>
          <p:cNvPr id="8" name="Picture 7"/>
          <p:cNvPicPr/>
          <p:nvPr/>
        </p:nvPicPr>
        <p:blipFill rotWithShape="1">
          <a:blip r:embed="rId4" cstate="print">
            <a:extLst>
              <a:ext uri="{28A0092B-C50C-407E-A947-70E740481C1C}">
                <a14:useLocalDpi xmlns:a14="http://schemas.microsoft.com/office/drawing/2010/main" val="0"/>
              </a:ext>
            </a:extLst>
          </a:blip>
          <a:srcRect l="10601" t="46926" r="48586" b="8127"/>
          <a:stretch/>
        </p:blipFill>
        <p:spPr bwMode="auto">
          <a:xfrm>
            <a:off x="4573586" y="1524000"/>
            <a:ext cx="4418012" cy="2876550"/>
          </a:xfrm>
          <a:prstGeom prst="rect">
            <a:avLst/>
          </a:prstGeom>
          <a:ln>
            <a:solidFill>
              <a:schemeClr val="accent1"/>
            </a:solidFill>
          </a:ln>
          <a:extLst>
            <a:ext uri="{53640926-AAD7-44D8-BBD7-CCE9431645EC}">
              <a14:shadowObscured xmlns:a14="http://schemas.microsoft.com/office/drawing/2010/main"/>
            </a:ext>
          </a:extLst>
        </p:spPr>
      </p:pic>
      <p:sp>
        <p:nvSpPr>
          <p:cNvPr id="3" name="Rectangle 2"/>
          <p:cNvSpPr/>
          <p:nvPr/>
        </p:nvSpPr>
        <p:spPr>
          <a:xfrm>
            <a:off x="1676400" y="1581150"/>
            <a:ext cx="5334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58717" y="1581150"/>
            <a:ext cx="5334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endCxn id="3" idx="3"/>
          </p:cNvCxnSpPr>
          <p:nvPr/>
        </p:nvCxnSpPr>
        <p:spPr>
          <a:xfrm flipV="1">
            <a:off x="2205990" y="1695450"/>
            <a:ext cx="3810" cy="24955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656832" y="1809750"/>
            <a:ext cx="0" cy="238125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70</a:t>
            </a:fld>
            <a:endParaRPr kumimoji="0" lang="en-US"/>
          </a:p>
        </p:txBody>
      </p:sp>
      <p:sp>
        <p:nvSpPr>
          <p:cNvPr id="13" name="TextBox 12"/>
          <p:cNvSpPr txBox="1"/>
          <p:nvPr/>
        </p:nvSpPr>
        <p:spPr>
          <a:xfrm>
            <a:off x="1621411" y="1508760"/>
            <a:ext cx="762001" cy="292388"/>
          </a:xfrm>
          <a:prstGeom prst="rect">
            <a:avLst/>
          </a:prstGeom>
          <a:noFill/>
        </p:spPr>
        <p:txBody>
          <a:bodyPr wrap="square" rtlCol="0">
            <a:spAutoFit/>
          </a:bodyPr>
          <a:lstStyle/>
          <a:p>
            <a:r>
              <a:rPr lang="en-US" sz="1300" dirty="0" smtClean="0">
                <a:solidFill>
                  <a:schemeClr val="bg2"/>
                </a:solidFill>
              </a:rPr>
              <a:t>(ms</a:t>
            </a:r>
            <a:r>
              <a:rPr lang="en-US" sz="1300" baseline="30000" dirty="0" smtClean="0">
                <a:solidFill>
                  <a:schemeClr val="bg2"/>
                </a:solidFill>
              </a:rPr>
              <a:t>-1</a:t>
            </a:r>
            <a:r>
              <a:rPr lang="en-US" sz="1300" dirty="0" smtClean="0">
                <a:solidFill>
                  <a:schemeClr val="bg2"/>
                </a:solidFill>
              </a:rPr>
              <a:t>)</a:t>
            </a:r>
            <a:endParaRPr lang="en-US" sz="1300" dirty="0">
              <a:solidFill>
                <a:schemeClr val="bg2"/>
              </a:solidFill>
            </a:endParaRPr>
          </a:p>
        </p:txBody>
      </p:sp>
      <p:sp>
        <p:nvSpPr>
          <p:cNvPr id="14" name="TextBox 13"/>
          <p:cNvSpPr txBox="1"/>
          <p:nvPr/>
        </p:nvSpPr>
        <p:spPr>
          <a:xfrm>
            <a:off x="6172200" y="1490472"/>
            <a:ext cx="762001" cy="292388"/>
          </a:xfrm>
          <a:prstGeom prst="rect">
            <a:avLst/>
          </a:prstGeom>
          <a:noFill/>
        </p:spPr>
        <p:txBody>
          <a:bodyPr wrap="square" rtlCol="0">
            <a:spAutoFit/>
          </a:bodyPr>
          <a:lstStyle/>
          <a:p>
            <a:r>
              <a:rPr lang="en-US" sz="1300" dirty="0" smtClean="0">
                <a:solidFill>
                  <a:schemeClr val="bg2"/>
                </a:solidFill>
              </a:rPr>
              <a:t>(ms</a:t>
            </a:r>
            <a:r>
              <a:rPr lang="en-US" sz="1300" baseline="30000" dirty="0" smtClean="0">
                <a:solidFill>
                  <a:schemeClr val="bg2"/>
                </a:solidFill>
              </a:rPr>
              <a:t>-1</a:t>
            </a:r>
            <a:r>
              <a:rPr lang="en-US" sz="1300" dirty="0" smtClean="0">
                <a:solidFill>
                  <a:schemeClr val="bg2"/>
                </a:solidFill>
              </a:rPr>
              <a:t>)</a:t>
            </a:r>
            <a:endParaRPr lang="en-US" sz="1300" dirty="0">
              <a:solidFill>
                <a:schemeClr val="bg2"/>
              </a:solidFill>
            </a:endParaRPr>
          </a:p>
        </p:txBody>
      </p:sp>
    </p:spTree>
    <p:extLst>
      <p:ext uri="{BB962C8B-B14F-4D97-AF65-F5344CB8AC3E}">
        <p14:creationId xmlns:p14="http://schemas.microsoft.com/office/powerpoint/2010/main" val="2592453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Prescribed Burn Spot Forecast Wind Speed Mean Error by CWA</a:t>
            </a: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bwMode="auto">
          <a:xfrm>
            <a:off x="155574" y="1367410"/>
            <a:ext cx="8836023" cy="3966590"/>
          </a:xfrm>
          <a:prstGeom prst="rect">
            <a:avLst/>
          </a:prstGeom>
          <a:ln>
            <a:solidFill>
              <a:schemeClr val="accent1"/>
            </a:solidFill>
          </a:ln>
          <a:extLst>
            <a:ext uri="{53640926-AAD7-44D8-BBD7-CCE9431645EC}">
              <a14:shadowObscured xmlns:a14="http://schemas.microsoft.com/office/drawing/2010/main"/>
            </a:ext>
          </a:extLst>
        </p:spPr>
      </p:pic>
      <p:sp>
        <p:nvSpPr>
          <p:cNvPr id="7" name="Rectangle 6"/>
          <p:cNvSpPr/>
          <p:nvPr/>
        </p:nvSpPr>
        <p:spPr>
          <a:xfrm>
            <a:off x="8229599" y="3047999"/>
            <a:ext cx="685801" cy="2667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366760" y="3314700"/>
            <a:ext cx="548640" cy="1142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71</a:t>
            </a:fld>
            <a:endParaRPr kumimoji="0" lang="en-US"/>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575" y="5638801"/>
            <a:ext cx="2598075" cy="1148496"/>
          </a:xfrm>
          <a:prstGeom prst="rect">
            <a:avLst/>
          </a:prstGeom>
          <a:ln>
            <a:solidFill>
              <a:schemeClr val="accent1"/>
            </a:solidFill>
          </a:ln>
        </p:spPr>
      </p:pic>
      <p:sp>
        <p:nvSpPr>
          <p:cNvPr id="10" name="Subtitle 2"/>
          <p:cNvSpPr txBox="1">
            <a:spLocks/>
          </p:cNvSpPr>
          <p:nvPr/>
        </p:nvSpPr>
        <p:spPr>
          <a:xfrm rot="10800000" flipV="1">
            <a:off x="2753650" y="6482497"/>
            <a:ext cx="1970750"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Forecasts by CWA</a:t>
            </a:r>
          </a:p>
        </p:txBody>
      </p:sp>
    </p:spTree>
    <p:extLst>
      <p:ext uri="{BB962C8B-B14F-4D97-AF65-F5344CB8AC3E}">
        <p14:creationId xmlns:p14="http://schemas.microsoft.com/office/powerpoint/2010/main" val="895878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810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Aggregate Statistics for Spot and NDFD Forecast Errors relative to Observations</a:t>
            </a:r>
          </a:p>
        </p:txBody>
      </p:sp>
      <p:graphicFrame>
        <p:nvGraphicFramePr>
          <p:cNvPr id="4" name="Table 3"/>
          <p:cNvGraphicFramePr>
            <a:graphicFrameLocks noGrp="1"/>
          </p:cNvGraphicFramePr>
          <p:nvPr>
            <p:extLst>
              <p:ext uri="{D42A27DB-BD31-4B8C-83A1-F6EECF244321}">
                <p14:modId xmlns:p14="http://schemas.microsoft.com/office/powerpoint/2010/main" val="4130649809"/>
              </p:ext>
            </p:extLst>
          </p:nvPr>
        </p:nvGraphicFramePr>
        <p:xfrm>
          <a:off x="155575" y="990599"/>
          <a:ext cx="8836020" cy="4343400"/>
        </p:xfrm>
        <a:graphic>
          <a:graphicData uri="http://schemas.openxmlformats.org/drawingml/2006/table">
            <a:tbl>
              <a:tblPr firstRow="1" firstCol="1" bandRow="1">
                <a:tableStyleId>{5C22544A-7EE6-4342-B048-85BDC9FD1C3A}</a:tableStyleId>
              </a:tblPr>
              <a:tblGrid>
                <a:gridCol w="1750498"/>
                <a:gridCol w="1191919"/>
                <a:gridCol w="1157672"/>
                <a:gridCol w="1157672"/>
                <a:gridCol w="1157672"/>
                <a:gridCol w="1262915"/>
                <a:gridCol w="1157672"/>
              </a:tblGrid>
              <a:tr h="1065372">
                <a:tc>
                  <a:txBody>
                    <a:bodyPr/>
                    <a:lstStyle/>
                    <a:p>
                      <a:pPr marL="0" marR="0" algn="just">
                        <a:spcBef>
                          <a:spcPts val="0"/>
                        </a:spcBef>
                        <a:spcAft>
                          <a:spcPts val="0"/>
                        </a:spcAft>
                      </a:pPr>
                      <a:r>
                        <a:rPr lang="en-US" sz="900" dirty="0">
                          <a:effectLst/>
                        </a:rPr>
                        <a:t> </a:t>
                      </a:r>
                      <a:endParaRPr lang="en-US" sz="11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(Spot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(Spot – Observation) Mean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(Spot – Observation)  Median Absolute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(NDFD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Mean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Median Absolute Error</a:t>
                      </a:r>
                      <a:endParaRPr lang="en-US" sz="1200" dirty="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1200" dirty="0">
                          <a:effectLst/>
                        </a:rPr>
                        <a:t>Prescribed Burn Temperature</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44,901</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-0.53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1.33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42,924</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-1.72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1.69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r>
              <a:tr h="754208">
                <a:tc>
                  <a:txBody>
                    <a:bodyPr/>
                    <a:lstStyle/>
                    <a:p>
                      <a:pPr marL="0" marR="0" algn="ctr">
                        <a:spcBef>
                          <a:spcPts val="0"/>
                        </a:spcBef>
                        <a:spcAft>
                          <a:spcPts val="0"/>
                        </a:spcAft>
                      </a:pPr>
                      <a:r>
                        <a:rPr lang="en-US" sz="1200" dirty="0">
                          <a:effectLst/>
                        </a:rPr>
                        <a:t>Prescribed Burn Relative Humidity</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44,901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1.46%</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5.29%</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42,924</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6.04%</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6.64%</a:t>
                      </a:r>
                      <a:endParaRPr lang="en-US" sz="140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1200" dirty="0">
                          <a:effectLst/>
                        </a:rPr>
                        <a:t>Prescribed Burn </a:t>
                      </a:r>
                    </a:p>
                    <a:p>
                      <a:pPr marL="0" marR="0" algn="ctr">
                        <a:spcBef>
                          <a:spcPts val="0"/>
                        </a:spcBef>
                        <a:spcAft>
                          <a:spcPts val="0"/>
                        </a:spcAft>
                      </a:pPr>
                      <a:r>
                        <a:rPr lang="en-US" sz="1200" dirty="0">
                          <a:effectLst/>
                        </a:rPr>
                        <a:t>Wind Speed</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38,017</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0.22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1.34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35,979</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0.42 m s</a:t>
                      </a:r>
                      <a:r>
                        <a:rPr lang="en-US" sz="1400" baseline="30000" dirty="0">
                          <a:effectLst/>
                        </a:rPr>
                        <a:t>-1</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1.42 m s</a:t>
                      </a:r>
                      <a:r>
                        <a:rPr lang="en-US" sz="1400" baseline="30000" dirty="0">
                          <a:effectLst/>
                        </a:rPr>
                        <a:t>-1</a:t>
                      </a:r>
                      <a:endParaRPr lang="en-US" sz="1400" dirty="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900">
                          <a:effectLst/>
                        </a:rPr>
                        <a:t>Wildfire </a:t>
                      </a:r>
                      <a:endParaRPr lang="en-US" sz="1100">
                        <a:effectLst/>
                      </a:endParaRPr>
                    </a:p>
                    <a:p>
                      <a:pPr marL="0" marR="0" algn="ctr">
                        <a:spcBef>
                          <a:spcPts val="0"/>
                        </a:spcBef>
                        <a:spcAft>
                          <a:spcPts val="0"/>
                        </a:spcAft>
                      </a:pPr>
                      <a:r>
                        <a:rPr lang="en-US" sz="900">
                          <a:effectLst/>
                        </a:rPr>
                        <a:t>Temperature</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16,280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-0.37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1.67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14,680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-1.46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1.99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900">
                          <a:effectLst/>
                        </a:rPr>
                        <a:t>Wildfire Relative Humidity</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16,280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0.69%</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4.00%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14,680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4.10%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5.05%</a:t>
                      </a:r>
                      <a:endParaRPr lang="en-US" sz="120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900">
                          <a:effectLst/>
                        </a:rPr>
                        <a:t>Wildfire </a:t>
                      </a:r>
                      <a:endParaRPr lang="en-US" sz="1100">
                        <a:effectLst/>
                      </a:endParaRPr>
                    </a:p>
                    <a:p>
                      <a:pPr marL="0" marR="0" algn="ctr">
                        <a:spcBef>
                          <a:spcPts val="0"/>
                        </a:spcBef>
                        <a:spcAft>
                          <a:spcPts val="0"/>
                        </a:spcAft>
                      </a:pPr>
                      <a:r>
                        <a:rPr lang="en-US" sz="900">
                          <a:effectLst/>
                        </a:rPr>
                        <a:t>Wind Speed</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8,860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0.72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1.50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8,075</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0.79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1.59 m s</a:t>
                      </a:r>
                      <a:r>
                        <a:rPr lang="en-US" sz="1200" baseline="30000" dirty="0">
                          <a:effectLst/>
                        </a:rPr>
                        <a:t>-1</a:t>
                      </a:r>
                      <a:endParaRPr lang="en-US" sz="1200" dirty="0">
                        <a:effectLst/>
                        <a:latin typeface="Times New Roman"/>
                        <a:ea typeface="Times New Roman"/>
                      </a:endParaRPr>
                    </a:p>
                  </a:txBody>
                  <a:tcPr marL="61962" marR="61962" marT="0" marB="0"/>
                </a:tc>
              </a:tr>
            </a:tbl>
          </a:graphicData>
        </a:graphic>
      </p:graphicFrame>
      <p:sp>
        <p:nvSpPr>
          <p:cNvPr id="8" name="Rectangle 7"/>
          <p:cNvSpPr/>
          <p:nvPr/>
        </p:nvSpPr>
        <p:spPr>
          <a:xfrm>
            <a:off x="155574" y="3810000"/>
            <a:ext cx="8836024" cy="1524000"/>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72</a:t>
            </a:fld>
            <a:endParaRPr kumimoji="0" lang="en-US"/>
          </a:p>
        </p:txBody>
      </p:sp>
    </p:spTree>
    <p:extLst>
      <p:ext uri="{BB962C8B-B14F-4D97-AF65-F5344CB8AC3E}">
        <p14:creationId xmlns:p14="http://schemas.microsoft.com/office/powerpoint/2010/main" val="299343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810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Aggregate Statistics for Spot and NDFD Forecast Errors relative to Observations</a:t>
            </a:r>
          </a:p>
        </p:txBody>
      </p:sp>
      <p:graphicFrame>
        <p:nvGraphicFramePr>
          <p:cNvPr id="4" name="Table 3"/>
          <p:cNvGraphicFramePr>
            <a:graphicFrameLocks noGrp="1"/>
          </p:cNvGraphicFramePr>
          <p:nvPr>
            <p:extLst>
              <p:ext uri="{D42A27DB-BD31-4B8C-83A1-F6EECF244321}">
                <p14:modId xmlns:p14="http://schemas.microsoft.com/office/powerpoint/2010/main" val="1559894595"/>
              </p:ext>
            </p:extLst>
          </p:nvPr>
        </p:nvGraphicFramePr>
        <p:xfrm>
          <a:off x="155575" y="990599"/>
          <a:ext cx="8836020" cy="4343400"/>
        </p:xfrm>
        <a:graphic>
          <a:graphicData uri="http://schemas.openxmlformats.org/drawingml/2006/table">
            <a:tbl>
              <a:tblPr firstRow="1" firstCol="1" bandRow="1">
                <a:tableStyleId>{5C22544A-7EE6-4342-B048-85BDC9FD1C3A}</a:tableStyleId>
              </a:tblPr>
              <a:tblGrid>
                <a:gridCol w="1750498"/>
                <a:gridCol w="1191919"/>
                <a:gridCol w="1157672"/>
                <a:gridCol w="1157672"/>
                <a:gridCol w="1157672"/>
                <a:gridCol w="1262915"/>
                <a:gridCol w="1157672"/>
              </a:tblGrid>
              <a:tr h="1065372">
                <a:tc>
                  <a:txBody>
                    <a:bodyPr/>
                    <a:lstStyle/>
                    <a:p>
                      <a:pPr marL="0" marR="0" algn="just">
                        <a:spcBef>
                          <a:spcPts val="0"/>
                        </a:spcBef>
                        <a:spcAft>
                          <a:spcPts val="0"/>
                        </a:spcAft>
                      </a:pPr>
                      <a:r>
                        <a:rPr lang="en-US" sz="900" dirty="0">
                          <a:effectLst/>
                        </a:rPr>
                        <a:t> </a:t>
                      </a:r>
                      <a:endParaRPr lang="en-US" sz="11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(Spot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(Spot – Observation) Mean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(Spot – Observation)  Median Absolute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(NDFD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Mean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Median Absolute Error</a:t>
                      </a:r>
                      <a:endParaRPr lang="en-US" sz="1200" dirty="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1200" dirty="0">
                          <a:effectLst/>
                        </a:rPr>
                        <a:t>Prescribed Burn Temperature</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44,901</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-0.53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1.33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42,924</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-1.72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1.69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r>
              <a:tr h="754208">
                <a:tc>
                  <a:txBody>
                    <a:bodyPr/>
                    <a:lstStyle/>
                    <a:p>
                      <a:pPr marL="0" marR="0" algn="ctr">
                        <a:spcBef>
                          <a:spcPts val="0"/>
                        </a:spcBef>
                        <a:spcAft>
                          <a:spcPts val="0"/>
                        </a:spcAft>
                      </a:pPr>
                      <a:r>
                        <a:rPr lang="en-US" sz="1200" dirty="0">
                          <a:effectLst/>
                        </a:rPr>
                        <a:t>Prescribed Burn Relative Humidity</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44,901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1.46%</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5.29%</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42,924</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6.04%</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6.64%</a:t>
                      </a:r>
                      <a:endParaRPr lang="en-US" sz="140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1200" dirty="0">
                          <a:effectLst/>
                        </a:rPr>
                        <a:t>Prescribed Burn </a:t>
                      </a:r>
                    </a:p>
                    <a:p>
                      <a:pPr marL="0" marR="0" algn="ctr">
                        <a:spcBef>
                          <a:spcPts val="0"/>
                        </a:spcBef>
                        <a:spcAft>
                          <a:spcPts val="0"/>
                        </a:spcAft>
                      </a:pPr>
                      <a:r>
                        <a:rPr lang="en-US" sz="1200" dirty="0">
                          <a:effectLst/>
                        </a:rPr>
                        <a:t>Wind Speed</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38,017</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0.22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1.34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35,979</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0.42 m s</a:t>
                      </a:r>
                      <a:r>
                        <a:rPr lang="en-US" sz="1400" baseline="30000" dirty="0">
                          <a:effectLst/>
                        </a:rPr>
                        <a:t>-1</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1.42 m s</a:t>
                      </a:r>
                      <a:r>
                        <a:rPr lang="en-US" sz="1400" baseline="30000" dirty="0">
                          <a:effectLst/>
                        </a:rPr>
                        <a:t>-1</a:t>
                      </a:r>
                      <a:endParaRPr lang="en-US" sz="1400" dirty="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900">
                          <a:effectLst/>
                        </a:rPr>
                        <a:t>Wildfire </a:t>
                      </a:r>
                      <a:endParaRPr lang="en-US" sz="1100">
                        <a:effectLst/>
                      </a:endParaRPr>
                    </a:p>
                    <a:p>
                      <a:pPr marL="0" marR="0" algn="ctr">
                        <a:spcBef>
                          <a:spcPts val="0"/>
                        </a:spcBef>
                        <a:spcAft>
                          <a:spcPts val="0"/>
                        </a:spcAft>
                      </a:pPr>
                      <a:r>
                        <a:rPr lang="en-US" sz="900">
                          <a:effectLst/>
                        </a:rPr>
                        <a:t>Temperature</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16,280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-0.37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1.67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14,680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-1.46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1.99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900">
                          <a:effectLst/>
                        </a:rPr>
                        <a:t>Wildfire Relative Humidity</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16,280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0.69%</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4.00%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14,680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4.10%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5.05%</a:t>
                      </a:r>
                      <a:endParaRPr lang="en-US" sz="120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900">
                          <a:effectLst/>
                        </a:rPr>
                        <a:t>Wildfire </a:t>
                      </a:r>
                      <a:endParaRPr lang="en-US" sz="1100">
                        <a:effectLst/>
                      </a:endParaRPr>
                    </a:p>
                    <a:p>
                      <a:pPr marL="0" marR="0" algn="ctr">
                        <a:spcBef>
                          <a:spcPts val="0"/>
                        </a:spcBef>
                        <a:spcAft>
                          <a:spcPts val="0"/>
                        </a:spcAft>
                      </a:pPr>
                      <a:r>
                        <a:rPr lang="en-US" sz="900">
                          <a:effectLst/>
                        </a:rPr>
                        <a:t>Wind Speed</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8,860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0.72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1.50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8,075</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0.79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1.59 m s</a:t>
                      </a:r>
                      <a:r>
                        <a:rPr lang="en-US" sz="1200" baseline="30000" dirty="0">
                          <a:effectLst/>
                        </a:rPr>
                        <a:t>-1</a:t>
                      </a:r>
                      <a:endParaRPr lang="en-US" sz="1200" dirty="0">
                        <a:effectLst/>
                        <a:latin typeface="Times New Roman"/>
                        <a:ea typeface="Times New Roman"/>
                      </a:endParaRPr>
                    </a:p>
                  </a:txBody>
                  <a:tcPr marL="61962" marR="61962" marT="0" marB="0"/>
                </a:tc>
              </a:tr>
            </a:tbl>
          </a:graphicData>
        </a:graphic>
      </p:graphicFrame>
      <p:sp>
        <p:nvSpPr>
          <p:cNvPr id="8" name="Rectangle 7"/>
          <p:cNvSpPr/>
          <p:nvPr/>
        </p:nvSpPr>
        <p:spPr>
          <a:xfrm>
            <a:off x="155574" y="3810000"/>
            <a:ext cx="8836024" cy="1524000"/>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73</a:t>
            </a:fld>
            <a:endParaRPr kumimoji="0" lang="en-US"/>
          </a:p>
        </p:txBody>
      </p:sp>
      <p:sp>
        <p:nvSpPr>
          <p:cNvPr id="3" name="Oval 2"/>
          <p:cNvSpPr/>
          <p:nvPr/>
        </p:nvSpPr>
        <p:spPr>
          <a:xfrm>
            <a:off x="3124200" y="1905000"/>
            <a:ext cx="1066800" cy="182880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629400" y="1905000"/>
            <a:ext cx="1143000" cy="182880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1425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810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Aggregate Statistics for Spot and NDFD Forecast Errors relative to Observations</a:t>
            </a:r>
          </a:p>
        </p:txBody>
      </p:sp>
      <p:graphicFrame>
        <p:nvGraphicFramePr>
          <p:cNvPr id="4" name="Table 3"/>
          <p:cNvGraphicFramePr>
            <a:graphicFrameLocks noGrp="1"/>
          </p:cNvGraphicFramePr>
          <p:nvPr>
            <p:extLst>
              <p:ext uri="{D42A27DB-BD31-4B8C-83A1-F6EECF244321}">
                <p14:modId xmlns:p14="http://schemas.microsoft.com/office/powerpoint/2010/main" val="2995691213"/>
              </p:ext>
            </p:extLst>
          </p:nvPr>
        </p:nvGraphicFramePr>
        <p:xfrm>
          <a:off x="155575" y="990599"/>
          <a:ext cx="8836020" cy="4343400"/>
        </p:xfrm>
        <a:graphic>
          <a:graphicData uri="http://schemas.openxmlformats.org/drawingml/2006/table">
            <a:tbl>
              <a:tblPr firstRow="1" firstCol="1" bandRow="1">
                <a:tableStyleId>{5C22544A-7EE6-4342-B048-85BDC9FD1C3A}</a:tableStyleId>
              </a:tblPr>
              <a:tblGrid>
                <a:gridCol w="1750498"/>
                <a:gridCol w="1191919"/>
                <a:gridCol w="1157672"/>
                <a:gridCol w="1157672"/>
                <a:gridCol w="1157672"/>
                <a:gridCol w="1262915"/>
                <a:gridCol w="1157672"/>
              </a:tblGrid>
              <a:tr h="1065372">
                <a:tc>
                  <a:txBody>
                    <a:bodyPr/>
                    <a:lstStyle/>
                    <a:p>
                      <a:pPr marL="0" marR="0" algn="just">
                        <a:spcBef>
                          <a:spcPts val="0"/>
                        </a:spcBef>
                        <a:spcAft>
                          <a:spcPts val="0"/>
                        </a:spcAft>
                      </a:pPr>
                      <a:r>
                        <a:rPr lang="en-US" sz="900" dirty="0">
                          <a:effectLst/>
                        </a:rPr>
                        <a:t> </a:t>
                      </a:r>
                      <a:endParaRPr lang="en-US" sz="11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(Spot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(Spot – Observation) Mean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(Spot – Observation)  Median Absolute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(NDFD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Mean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Median Absolute Error</a:t>
                      </a:r>
                      <a:endParaRPr lang="en-US" sz="1200" dirty="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1200" dirty="0">
                          <a:effectLst/>
                        </a:rPr>
                        <a:t>Prescribed Burn Temperature</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44,901</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-0.53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1.33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42,924</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-1.72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1.69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r>
              <a:tr h="754208">
                <a:tc>
                  <a:txBody>
                    <a:bodyPr/>
                    <a:lstStyle/>
                    <a:p>
                      <a:pPr marL="0" marR="0" algn="ctr">
                        <a:spcBef>
                          <a:spcPts val="0"/>
                        </a:spcBef>
                        <a:spcAft>
                          <a:spcPts val="0"/>
                        </a:spcAft>
                      </a:pPr>
                      <a:r>
                        <a:rPr lang="en-US" sz="1200" dirty="0">
                          <a:effectLst/>
                        </a:rPr>
                        <a:t>Prescribed Burn Relative Humidity</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44,901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1.46%</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5.29%</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42,924</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6.04%</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6.64%</a:t>
                      </a:r>
                      <a:endParaRPr lang="en-US" sz="140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1200" dirty="0">
                          <a:effectLst/>
                        </a:rPr>
                        <a:t>Prescribed Burn </a:t>
                      </a:r>
                    </a:p>
                    <a:p>
                      <a:pPr marL="0" marR="0" algn="ctr">
                        <a:spcBef>
                          <a:spcPts val="0"/>
                        </a:spcBef>
                        <a:spcAft>
                          <a:spcPts val="0"/>
                        </a:spcAft>
                      </a:pPr>
                      <a:r>
                        <a:rPr lang="en-US" sz="1200" dirty="0">
                          <a:effectLst/>
                        </a:rPr>
                        <a:t>Wind Speed</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38,017</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0.22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1.34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35,979</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0.42 m s</a:t>
                      </a:r>
                      <a:r>
                        <a:rPr lang="en-US" sz="1400" baseline="30000" dirty="0">
                          <a:effectLst/>
                        </a:rPr>
                        <a:t>-1</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1.42 m s</a:t>
                      </a:r>
                      <a:r>
                        <a:rPr lang="en-US" sz="1400" baseline="30000" dirty="0">
                          <a:effectLst/>
                        </a:rPr>
                        <a:t>-1</a:t>
                      </a:r>
                      <a:endParaRPr lang="en-US" sz="1400" dirty="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900">
                          <a:effectLst/>
                        </a:rPr>
                        <a:t>Wildfire </a:t>
                      </a:r>
                      <a:endParaRPr lang="en-US" sz="1100">
                        <a:effectLst/>
                      </a:endParaRPr>
                    </a:p>
                    <a:p>
                      <a:pPr marL="0" marR="0" algn="ctr">
                        <a:spcBef>
                          <a:spcPts val="0"/>
                        </a:spcBef>
                        <a:spcAft>
                          <a:spcPts val="0"/>
                        </a:spcAft>
                      </a:pPr>
                      <a:r>
                        <a:rPr lang="en-US" sz="900">
                          <a:effectLst/>
                        </a:rPr>
                        <a:t>Temperature</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16,280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-0.37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1.67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14,680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-1.46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1.99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900">
                          <a:effectLst/>
                        </a:rPr>
                        <a:t>Wildfire Relative Humidity</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16,280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0.69%</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4.00%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14,680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4.10%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5.05%</a:t>
                      </a:r>
                      <a:endParaRPr lang="en-US" sz="1200">
                        <a:effectLst/>
                        <a:latin typeface="Times New Roman"/>
                        <a:ea typeface="Times New Roman"/>
                      </a:endParaRPr>
                    </a:p>
                  </a:txBody>
                  <a:tcPr marL="61962" marR="61962" marT="0" marB="0"/>
                </a:tc>
              </a:tr>
              <a:tr h="504764">
                <a:tc>
                  <a:txBody>
                    <a:bodyPr/>
                    <a:lstStyle/>
                    <a:p>
                      <a:pPr marL="0" marR="0" algn="ctr">
                        <a:spcBef>
                          <a:spcPts val="0"/>
                        </a:spcBef>
                        <a:spcAft>
                          <a:spcPts val="0"/>
                        </a:spcAft>
                      </a:pPr>
                      <a:r>
                        <a:rPr lang="en-US" sz="900">
                          <a:effectLst/>
                        </a:rPr>
                        <a:t>Wildfire </a:t>
                      </a:r>
                      <a:endParaRPr lang="en-US" sz="1100">
                        <a:effectLst/>
                      </a:endParaRPr>
                    </a:p>
                    <a:p>
                      <a:pPr marL="0" marR="0" algn="ctr">
                        <a:spcBef>
                          <a:spcPts val="0"/>
                        </a:spcBef>
                        <a:spcAft>
                          <a:spcPts val="0"/>
                        </a:spcAft>
                      </a:pPr>
                      <a:r>
                        <a:rPr lang="en-US" sz="900">
                          <a:effectLst/>
                        </a:rPr>
                        <a:t>Wind Speed</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8,860</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0.72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1.50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8,075</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0.79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1.59 m s</a:t>
                      </a:r>
                      <a:r>
                        <a:rPr lang="en-US" sz="1200" baseline="30000" dirty="0">
                          <a:effectLst/>
                        </a:rPr>
                        <a:t>-1</a:t>
                      </a:r>
                      <a:endParaRPr lang="en-US" sz="1200" dirty="0">
                        <a:effectLst/>
                        <a:latin typeface="Times New Roman"/>
                        <a:ea typeface="Times New Roman"/>
                      </a:endParaRPr>
                    </a:p>
                  </a:txBody>
                  <a:tcPr marL="61962" marR="61962" marT="0" marB="0"/>
                </a:tc>
              </a:tr>
            </a:tbl>
          </a:graphicData>
        </a:graphic>
      </p:graphicFrame>
      <p:sp>
        <p:nvSpPr>
          <p:cNvPr id="8" name="Rectangle 7"/>
          <p:cNvSpPr/>
          <p:nvPr/>
        </p:nvSpPr>
        <p:spPr>
          <a:xfrm>
            <a:off x="155574" y="3810000"/>
            <a:ext cx="8836024" cy="1524000"/>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74</a:t>
            </a:fld>
            <a:endParaRPr kumimoji="0" lang="en-US"/>
          </a:p>
        </p:txBody>
      </p:sp>
      <p:sp>
        <p:nvSpPr>
          <p:cNvPr id="3" name="Oval 2"/>
          <p:cNvSpPr/>
          <p:nvPr/>
        </p:nvSpPr>
        <p:spPr>
          <a:xfrm>
            <a:off x="4267200" y="1972559"/>
            <a:ext cx="1143000" cy="1828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48598" y="1905000"/>
            <a:ext cx="1143000" cy="1828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9489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70975137"/>
              </p:ext>
            </p:extLst>
          </p:nvPr>
        </p:nvGraphicFramePr>
        <p:xfrm>
          <a:off x="155575" y="2301240"/>
          <a:ext cx="8836024" cy="3032760"/>
        </p:xfrm>
        <a:graphic>
          <a:graphicData uri="http://schemas.openxmlformats.org/drawingml/2006/table">
            <a:tbl>
              <a:tblPr firstRow="1" firstCol="1" bandRow="1">
                <a:tableStyleId>{5C22544A-7EE6-4342-B048-85BDC9FD1C3A}</a:tableStyleId>
              </a:tblPr>
              <a:tblGrid>
                <a:gridCol w="2209006"/>
                <a:gridCol w="2209006"/>
                <a:gridCol w="2209006"/>
                <a:gridCol w="2209006"/>
              </a:tblGrid>
              <a:tr h="289560">
                <a:tc>
                  <a:txBody>
                    <a:bodyPr/>
                    <a:lstStyle/>
                    <a:p>
                      <a:pPr marL="0" marR="0" algn="just">
                        <a:spcBef>
                          <a:spcPts val="0"/>
                        </a:spcBef>
                        <a:spcAft>
                          <a:spcPts val="0"/>
                        </a:spcAft>
                      </a:pPr>
                      <a:r>
                        <a:rPr lang="en-US" sz="1400" dirty="0">
                          <a:effectLst/>
                        </a:rPr>
                        <a:t> </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Accurate Spot Forecasts</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Accurate NDFD Forecasts</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Difference (Spot – NDFD)</a:t>
                      </a:r>
                      <a:endParaRPr lang="en-US" sz="1400">
                        <a:effectLst/>
                        <a:latin typeface="Times New Roman"/>
                        <a:ea typeface="Times New Roman"/>
                      </a:endParaRPr>
                    </a:p>
                  </a:txBody>
                  <a:tcPr marL="61210" marR="61210" marT="0" marB="0"/>
                </a:tc>
              </a:tr>
              <a:tr h="579120">
                <a:tc>
                  <a:txBody>
                    <a:bodyPr/>
                    <a:lstStyle/>
                    <a:p>
                      <a:pPr marL="0" marR="0" algn="ctr">
                        <a:spcBef>
                          <a:spcPts val="0"/>
                        </a:spcBef>
                        <a:spcAft>
                          <a:spcPts val="0"/>
                        </a:spcAft>
                      </a:pPr>
                      <a:r>
                        <a:rPr lang="en-US" sz="1400" dirty="0">
                          <a:effectLst/>
                        </a:rPr>
                        <a:t>Prescribed Burn Temperature</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dirty="0">
                          <a:effectLst/>
                        </a:rPr>
                        <a:t>75.4%</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65.8%</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600" b="1" dirty="0">
                          <a:effectLst/>
                        </a:rPr>
                        <a:t>9.6%</a:t>
                      </a:r>
                      <a:endParaRPr lang="en-US" sz="1600" b="1" dirty="0">
                        <a:effectLst/>
                        <a:latin typeface="Times New Roman"/>
                        <a:ea typeface="Times New Roman"/>
                      </a:endParaRPr>
                    </a:p>
                  </a:txBody>
                  <a:tcPr marL="61210" marR="61210" marT="0" marB="0"/>
                </a:tc>
              </a:tr>
              <a:tr h="579120">
                <a:tc>
                  <a:txBody>
                    <a:bodyPr/>
                    <a:lstStyle/>
                    <a:p>
                      <a:pPr marL="0" marR="0" algn="ctr">
                        <a:spcBef>
                          <a:spcPts val="0"/>
                        </a:spcBef>
                        <a:spcAft>
                          <a:spcPts val="0"/>
                        </a:spcAft>
                      </a:pPr>
                      <a:r>
                        <a:rPr lang="en-US" sz="1400">
                          <a:effectLst/>
                        </a:rPr>
                        <a:t>Prescribed Burn Relative Humidity</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dirty="0">
                          <a:effectLst/>
                        </a:rPr>
                        <a:t>43.9%</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39.2%</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600" b="1" dirty="0">
                          <a:effectLst/>
                        </a:rPr>
                        <a:t>4.7%</a:t>
                      </a:r>
                      <a:endParaRPr lang="en-US" sz="1600" b="1" dirty="0">
                        <a:effectLst/>
                        <a:latin typeface="Times New Roman"/>
                        <a:ea typeface="Times New Roman"/>
                      </a:endParaRPr>
                    </a:p>
                  </a:txBody>
                  <a:tcPr marL="61210" marR="61210" marT="0" marB="0"/>
                </a:tc>
              </a:tr>
              <a:tr h="579120">
                <a:tc>
                  <a:txBody>
                    <a:bodyPr/>
                    <a:lstStyle/>
                    <a:p>
                      <a:pPr marL="0" marR="0" algn="ctr">
                        <a:spcBef>
                          <a:spcPts val="0"/>
                        </a:spcBef>
                        <a:spcAft>
                          <a:spcPts val="0"/>
                        </a:spcAft>
                      </a:pPr>
                      <a:r>
                        <a:rPr lang="en-US" sz="1400">
                          <a:effectLst/>
                        </a:rPr>
                        <a:t>Prescribed Burn Wind Speed</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76%</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dirty="0">
                          <a:effectLst/>
                        </a:rPr>
                        <a:t>74.4%</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600" b="1" dirty="0">
                          <a:effectLst/>
                        </a:rPr>
                        <a:t>1.6%</a:t>
                      </a:r>
                      <a:endParaRPr lang="en-US" sz="1600" b="1" dirty="0">
                        <a:effectLst/>
                        <a:latin typeface="Times New Roman"/>
                        <a:ea typeface="Times New Roman"/>
                      </a:endParaRPr>
                    </a:p>
                  </a:txBody>
                  <a:tcPr marL="61210" marR="61210" marT="0" marB="0"/>
                </a:tc>
              </a:tr>
              <a:tr h="289560">
                <a:tc>
                  <a:txBody>
                    <a:bodyPr/>
                    <a:lstStyle/>
                    <a:p>
                      <a:pPr marL="0" marR="0" algn="ctr">
                        <a:spcBef>
                          <a:spcPts val="0"/>
                        </a:spcBef>
                        <a:spcAft>
                          <a:spcPts val="0"/>
                        </a:spcAft>
                      </a:pPr>
                      <a:r>
                        <a:rPr lang="en-US" sz="1400">
                          <a:effectLst/>
                        </a:rPr>
                        <a:t>Wildfire Temperature</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66.6%</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dirty="0">
                          <a:effectLst/>
                        </a:rPr>
                        <a:t>59.1%</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dirty="0">
                          <a:effectLst/>
                        </a:rPr>
                        <a:t>7.5%</a:t>
                      </a:r>
                      <a:endParaRPr lang="en-US" sz="1400" dirty="0">
                        <a:effectLst/>
                        <a:latin typeface="Times New Roman"/>
                        <a:ea typeface="Times New Roman"/>
                      </a:endParaRPr>
                    </a:p>
                  </a:txBody>
                  <a:tcPr marL="61210" marR="61210" marT="0" marB="0"/>
                </a:tc>
              </a:tr>
              <a:tr h="289560">
                <a:tc>
                  <a:txBody>
                    <a:bodyPr/>
                    <a:lstStyle/>
                    <a:p>
                      <a:pPr marL="0" marR="0" algn="ctr">
                        <a:spcBef>
                          <a:spcPts val="0"/>
                        </a:spcBef>
                        <a:spcAft>
                          <a:spcPts val="0"/>
                        </a:spcAft>
                      </a:pPr>
                      <a:r>
                        <a:rPr lang="en-US" sz="1400">
                          <a:effectLst/>
                        </a:rPr>
                        <a:t>Wildfire Relative Humidity</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53.3%</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49.5%</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dirty="0">
                          <a:effectLst/>
                        </a:rPr>
                        <a:t>3.8%</a:t>
                      </a:r>
                      <a:endParaRPr lang="en-US" sz="1400" dirty="0">
                        <a:effectLst/>
                        <a:latin typeface="Times New Roman"/>
                        <a:ea typeface="Times New Roman"/>
                      </a:endParaRPr>
                    </a:p>
                  </a:txBody>
                  <a:tcPr marL="61210" marR="61210" marT="0" marB="0"/>
                </a:tc>
              </a:tr>
              <a:tr h="289560">
                <a:tc>
                  <a:txBody>
                    <a:bodyPr/>
                    <a:lstStyle/>
                    <a:p>
                      <a:pPr marL="0" marR="0" algn="ctr">
                        <a:spcBef>
                          <a:spcPts val="0"/>
                        </a:spcBef>
                        <a:spcAft>
                          <a:spcPts val="0"/>
                        </a:spcAft>
                      </a:pPr>
                      <a:r>
                        <a:rPr lang="en-US" sz="1400">
                          <a:effectLst/>
                        </a:rPr>
                        <a:t>Wildfire Wind Speed</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70.4%</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68.8%</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dirty="0">
                          <a:effectLst/>
                        </a:rPr>
                        <a:t>1.6%</a:t>
                      </a:r>
                      <a:endParaRPr lang="en-US" sz="1400" dirty="0">
                        <a:effectLst/>
                        <a:latin typeface="Times New Roman"/>
                        <a:ea typeface="Times New Roman"/>
                      </a:endParaRPr>
                    </a:p>
                  </a:txBody>
                  <a:tcPr marL="61210" marR="61210" marT="0" marB="0"/>
                </a:tc>
              </a:tr>
            </a:tbl>
          </a:graphicData>
        </a:graphic>
      </p:graphicFrame>
      <p:sp>
        <p:nvSpPr>
          <p:cNvPr id="2" name="Title 1"/>
          <p:cNvSpPr>
            <a:spLocks noGrp="1"/>
          </p:cNvSpPr>
          <p:nvPr>
            <p:ph type="ctrTitle"/>
          </p:nvPr>
        </p:nvSpPr>
        <p:spPr>
          <a:xfrm>
            <a:off x="228600" y="169863"/>
            <a:ext cx="8763000"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685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Marginal distributions of accurate Spot and NDFD forecasts</a:t>
            </a:r>
          </a:p>
          <a:p>
            <a:pPr algn="ctr">
              <a:buClr>
                <a:schemeClr val="tx2">
                  <a:lumMod val="10000"/>
                </a:schemeClr>
              </a:buClr>
            </a:pPr>
            <a:r>
              <a:rPr lang="en-US" sz="1800" dirty="0" smtClean="0"/>
              <a:t>“Accurate” is |forecast – observation|&lt;2.5</a:t>
            </a:r>
            <a:r>
              <a:rPr lang="en-US" sz="1800" baseline="30000" dirty="0" smtClean="0"/>
              <a:t>o</a:t>
            </a:r>
            <a:r>
              <a:rPr lang="en-US" sz="1800" dirty="0" smtClean="0"/>
              <a:t>C, 5% RH, or 2.5 m s</a:t>
            </a:r>
            <a:r>
              <a:rPr lang="en-US" sz="1800" baseline="30000" dirty="0" smtClean="0"/>
              <a:t>-1</a:t>
            </a:r>
            <a:endParaRPr lang="en-US" sz="1800" dirty="0" smtClean="0"/>
          </a:p>
        </p:txBody>
      </p:sp>
      <p:sp>
        <p:nvSpPr>
          <p:cNvPr id="8" name="Rectangle 7"/>
          <p:cNvSpPr/>
          <p:nvPr/>
        </p:nvSpPr>
        <p:spPr>
          <a:xfrm>
            <a:off x="155574" y="4343400"/>
            <a:ext cx="8836024" cy="990600"/>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75</a:t>
            </a:fld>
            <a:endParaRPr kumimoji="0" lang="en-US"/>
          </a:p>
        </p:txBody>
      </p:sp>
    </p:spTree>
    <p:extLst>
      <p:ext uri="{BB962C8B-B14F-4D97-AF65-F5344CB8AC3E}">
        <p14:creationId xmlns:p14="http://schemas.microsoft.com/office/powerpoint/2010/main" val="289834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p:nvPr/>
        </p:nvPicPr>
        <p:blipFill rotWithShape="1">
          <a:blip r:embed="rId3">
            <a:extLst>
              <a:ext uri="{28A0092B-C50C-407E-A947-70E740481C1C}">
                <a14:useLocalDpi xmlns:a14="http://schemas.microsoft.com/office/drawing/2010/main" val="0"/>
              </a:ext>
            </a:extLst>
          </a:blip>
          <a:srcRect l="23870" t="44888" r="20555" b="25283"/>
          <a:stretch/>
        </p:blipFill>
        <p:spPr bwMode="auto">
          <a:xfrm>
            <a:off x="155575" y="1219201"/>
            <a:ext cx="8836024" cy="3124200"/>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sp>
        <p:nvSpPr>
          <p:cNvPr id="11" name="Subtitle 2"/>
          <p:cNvSpPr txBox="1">
            <a:spLocks/>
          </p:cNvSpPr>
          <p:nvPr/>
        </p:nvSpPr>
        <p:spPr>
          <a:xfrm rot="10800000" flipV="1">
            <a:off x="155575" y="4343400"/>
            <a:ext cx="8836024"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Wildfire Spot Forecasts in the analysis broken down by month</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76</a:t>
            </a:fld>
            <a:endParaRPr kumimoji="0" lang="en-US"/>
          </a:p>
        </p:txBody>
      </p:sp>
    </p:spTree>
    <p:extLst>
      <p:ext uri="{BB962C8B-B14F-4D97-AF65-F5344CB8AC3E}">
        <p14:creationId xmlns:p14="http://schemas.microsoft.com/office/powerpoint/2010/main" val="1196554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Wildfire Spot Forecast Temperature Mean Error by CWA</a:t>
            </a:r>
          </a:p>
        </p:txBody>
      </p:sp>
      <p:pic>
        <p:nvPicPr>
          <p:cNvPr id="6" name="Picture 5"/>
          <p:cNvPicPr/>
          <p:nvPr/>
        </p:nvPicPr>
        <p:blipFill rotWithShape="1">
          <a:blip r:embed="rId3">
            <a:extLst>
              <a:ext uri="{28A0092B-C50C-407E-A947-70E740481C1C}">
                <a14:useLocalDpi xmlns:a14="http://schemas.microsoft.com/office/drawing/2010/main" val="0"/>
              </a:ext>
            </a:extLst>
          </a:blip>
          <a:srcRect l="25544" t="41362" r="4285" b="6365"/>
          <a:stretch/>
        </p:blipFill>
        <p:spPr>
          <a:xfrm>
            <a:off x="155574" y="990601"/>
            <a:ext cx="8836024" cy="4343400"/>
          </a:xfrm>
          <a:prstGeom prst="rect">
            <a:avLst/>
          </a:prstGeom>
          <a:ln>
            <a:solidFill>
              <a:schemeClr val="accent1"/>
            </a:solidFill>
          </a:ln>
        </p:spPr>
      </p:pic>
      <p:pic>
        <p:nvPicPr>
          <p:cNvPr id="7" name="Picture 6"/>
          <p:cNvPicPr/>
          <p:nvPr/>
        </p:nvPicPr>
        <p:blipFill rotWithShape="1">
          <a:blip r:embed="rId3">
            <a:extLst>
              <a:ext uri="{28A0092B-C50C-407E-A947-70E740481C1C}">
                <a14:useLocalDpi xmlns:a14="http://schemas.microsoft.com/office/drawing/2010/main" val="0"/>
              </a:ext>
            </a:extLst>
          </a:blip>
          <a:srcRect l="9683" t="14330" r="84366" b="63088"/>
          <a:stretch/>
        </p:blipFill>
        <p:spPr>
          <a:xfrm>
            <a:off x="7696200" y="2895600"/>
            <a:ext cx="990600" cy="2133600"/>
          </a:xfrm>
          <a:prstGeom prst="rect">
            <a:avLst/>
          </a:prstGeom>
          <a:ln>
            <a:noFill/>
          </a:ln>
        </p:spPr>
      </p:pic>
      <p:sp>
        <p:nvSpPr>
          <p:cNvPr id="3" name="Rectangle 2"/>
          <p:cNvSpPr/>
          <p:nvPr/>
        </p:nvSpPr>
        <p:spPr>
          <a:xfrm>
            <a:off x="7696200" y="2770632"/>
            <a:ext cx="9906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77</a:t>
            </a:fld>
            <a:endParaRPr kumimoji="0"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5209" t="42335" r="5000" b="9832"/>
          <a:stretch/>
        </p:blipFill>
        <p:spPr>
          <a:xfrm>
            <a:off x="155574" y="5638802"/>
            <a:ext cx="2587626" cy="1139984"/>
          </a:xfrm>
          <a:prstGeom prst="rect">
            <a:avLst/>
          </a:prstGeom>
          <a:ln>
            <a:solidFill>
              <a:schemeClr val="accent1"/>
            </a:solidFill>
          </a:ln>
        </p:spPr>
      </p:pic>
      <p:sp>
        <p:nvSpPr>
          <p:cNvPr id="10" name="Subtitle 2"/>
          <p:cNvSpPr txBox="1">
            <a:spLocks/>
          </p:cNvSpPr>
          <p:nvPr/>
        </p:nvSpPr>
        <p:spPr>
          <a:xfrm rot="10800000" flipV="1">
            <a:off x="2743200" y="6473986"/>
            <a:ext cx="1970750"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Forecasts by CWA</a:t>
            </a:r>
          </a:p>
        </p:txBody>
      </p:sp>
    </p:spTree>
    <p:extLst>
      <p:ext uri="{BB962C8B-B14F-4D97-AF65-F5344CB8AC3E}">
        <p14:creationId xmlns:p14="http://schemas.microsoft.com/office/powerpoint/2010/main" val="2056737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Wildfire Spot Forecast RH Median Absolute Error by CWA</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5625" t="41333" r="5000" b="9167"/>
          <a:stretch/>
        </p:blipFill>
        <p:spPr>
          <a:xfrm>
            <a:off x="155575" y="1066800"/>
            <a:ext cx="8836023" cy="4267201"/>
          </a:xfrm>
          <a:prstGeom prst="rect">
            <a:avLst/>
          </a:prstGeom>
          <a:ln>
            <a:solidFill>
              <a:schemeClr val="accent1"/>
            </a:solidFill>
          </a:ln>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771" t="14143" r="85168" b="62875"/>
          <a:stretch/>
        </p:blipFill>
        <p:spPr>
          <a:xfrm>
            <a:off x="7808912" y="2971799"/>
            <a:ext cx="801688" cy="2230071"/>
          </a:xfrm>
          <a:prstGeom prst="rect">
            <a:avLst/>
          </a:prstGeom>
          <a:ln>
            <a:noFill/>
          </a:ln>
        </p:spPr>
      </p:pic>
      <p:sp>
        <p:nvSpPr>
          <p:cNvPr id="9" name="Rectangle 8"/>
          <p:cNvSpPr/>
          <p:nvPr/>
        </p:nvSpPr>
        <p:spPr>
          <a:xfrm>
            <a:off x="7808912" y="2852928"/>
            <a:ext cx="9906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78</a:t>
            </a:fld>
            <a:endParaRPr kumimoji="0" lang="en-US"/>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5209" t="42335" r="5000" b="9832"/>
          <a:stretch/>
        </p:blipFill>
        <p:spPr>
          <a:xfrm>
            <a:off x="155574" y="5638802"/>
            <a:ext cx="2587626" cy="1139984"/>
          </a:xfrm>
          <a:prstGeom prst="rect">
            <a:avLst/>
          </a:prstGeom>
          <a:ln>
            <a:solidFill>
              <a:schemeClr val="accent1"/>
            </a:solidFill>
          </a:ln>
        </p:spPr>
      </p:pic>
      <p:sp>
        <p:nvSpPr>
          <p:cNvPr id="12" name="Subtitle 2"/>
          <p:cNvSpPr txBox="1">
            <a:spLocks/>
          </p:cNvSpPr>
          <p:nvPr/>
        </p:nvSpPr>
        <p:spPr>
          <a:xfrm rot="10800000" flipV="1">
            <a:off x="2743200" y="6473986"/>
            <a:ext cx="1970750"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Forecasts by CWA</a:t>
            </a:r>
          </a:p>
        </p:txBody>
      </p:sp>
    </p:spTree>
    <p:extLst>
      <p:ext uri="{BB962C8B-B14F-4D97-AF65-F5344CB8AC3E}">
        <p14:creationId xmlns:p14="http://schemas.microsoft.com/office/powerpoint/2010/main" val="1039985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Wildfire Burn Spot Forecast Wind Speed Mean Error by WFO</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5833" t="42333" r="4895" b="8500"/>
          <a:stretch/>
        </p:blipFill>
        <p:spPr>
          <a:xfrm>
            <a:off x="155574" y="1066800"/>
            <a:ext cx="8836024" cy="4267201"/>
          </a:xfrm>
          <a:prstGeom prst="rect">
            <a:avLst/>
          </a:prstGeom>
          <a:ln>
            <a:solidFill>
              <a:schemeClr val="accent1"/>
            </a:solidFill>
          </a:ln>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778" t="14158" r="84422" b="63014"/>
          <a:stretch/>
        </p:blipFill>
        <p:spPr>
          <a:xfrm>
            <a:off x="7696200" y="2971800"/>
            <a:ext cx="914400" cy="2244790"/>
          </a:xfrm>
          <a:prstGeom prst="rect">
            <a:avLst/>
          </a:prstGeom>
          <a:ln>
            <a:noFill/>
          </a:ln>
        </p:spPr>
      </p:pic>
      <p:sp>
        <p:nvSpPr>
          <p:cNvPr id="9" name="Rectangle 8"/>
          <p:cNvSpPr/>
          <p:nvPr/>
        </p:nvSpPr>
        <p:spPr>
          <a:xfrm>
            <a:off x="7696200" y="2857500"/>
            <a:ext cx="990600" cy="15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79</a:t>
            </a:fld>
            <a:endParaRPr kumimoji="0" lang="en-US"/>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25209" t="42335" r="5000" b="9832"/>
          <a:stretch/>
        </p:blipFill>
        <p:spPr>
          <a:xfrm>
            <a:off x="155574" y="5638802"/>
            <a:ext cx="2587626" cy="1139984"/>
          </a:xfrm>
          <a:prstGeom prst="rect">
            <a:avLst/>
          </a:prstGeom>
          <a:ln>
            <a:solidFill>
              <a:schemeClr val="accent1"/>
            </a:solidFill>
          </a:ln>
        </p:spPr>
      </p:pic>
      <p:sp>
        <p:nvSpPr>
          <p:cNvPr id="12" name="Subtitle 2"/>
          <p:cNvSpPr txBox="1">
            <a:spLocks/>
          </p:cNvSpPr>
          <p:nvPr/>
        </p:nvSpPr>
        <p:spPr>
          <a:xfrm rot="10800000" flipV="1">
            <a:off x="2743200" y="6473986"/>
            <a:ext cx="1970750"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Forecasts by CWA</a:t>
            </a:r>
          </a:p>
        </p:txBody>
      </p:sp>
    </p:spTree>
    <p:extLst>
      <p:ext uri="{BB962C8B-B14F-4D97-AF65-F5344CB8AC3E}">
        <p14:creationId xmlns:p14="http://schemas.microsoft.com/office/powerpoint/2010/main" val="1434975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C:\Users\Lappy III\Downloads\JustReq.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6000"/>
                    </a14:imgEffect>
                  </a14:imgLayer>
                </a14:imgProps>
              </a:ext>
              <a:ext uri="{28A0092B-C50C-407E-A947-70E740481C1C}">
                <a14:useLocalDpi xmlns:a14="http://schemas.microsoft.com/office/drawing/2010/main" val="0"/>
              </a:ext>
            </a:extLst>
          </a:blip>
          <a:srcRect/>
          <a:stretch>
            <a:fillRect/>
          </a:stretch>
        </p:blipFill>
        <p:spPr bwMode="auto">
          <a:xfrm>
            <a:off x="155576" y="888358"/>
            <a:ext cx="4721224" cy="5527978"/>
          </a:xfrm>
          <a:prstGeom prst="rect">
            <a:avLst/>
          </a:prstGeom>
          <a:noFill/>
          <a:ln w="9525">
            <a:solidFill>
              <a:schemeClr val="accent1"/>
            </a:solidFill>
          </a:ln>
          <a:extLst>
            <a:ext uri="{909E8E84-426E-40DD-AFC4-6F175D3DCCD1}">
              <a14:hiddenFill xmlns:a14="http://schemas.microsoft.com/office/drawing/2010/main">
                <a:solidFill>
                  <a:srgbClr val="FFFFFF"/>
                </a:solidFill>
              </a14:hiddenFill>
            </a:ext>
          </a:extLst>
        </p:spPr>
      </p:pic>
      <p:sp>
        <p:nvSpPr>
          <p:cNvPr id="10" name="Subtitle 2"/>
          <p:cNvSpPr>
            <a:spLocks noGrp="1"/>
          </p:cNvSpPr>
          <p:nvPr>
            <p:ph type="subTitle" idx="1"/>
          </p:nvPr>
        </p:nvSpPr>
        <p:spPr>
          <a:xfrm>
            <a:off x="155575" y="6417090"/>
            <a:ext cx="2697455" cy="381000"/>
          </a:xfrm>
          <a:ln>
            <a:solidFill>
              <a:schemeClr val="accent1"/>
            </a:solidFill>
          </a:ln>
        </p:spPr>
        <p:txBody>
          <a:bodyPr anchor="t">
            <a:normAutofit/>
          </a:bodyPr>
          <a:lstStyle/>
          <a:p>
            <a:pPr algn="l"/>
            <a:r>
              <a:rPr lang="en-US" dirty="0" smtClean="0"/>
              <a:t>Spot Forecast Request</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8</a:t>
            </a:fld>
            <a:endParaRPr kumimoji="0" lang="en-US"/>
          </a:p>
        </p:txBody>
      </p:sp>
    </p:spTree>
    <p:extLst>
      <p:ext uri="{BB962C8B-B14F-4D97-AF65-F5344CB8AC3E}">
        <p14:creationId xmlns:p14="http://schemas.microsoft.com/office/powerpoint/2010/main" val="41058094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810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Aggregate Statistics for Spot and NDFD Forecast Errors relative to Observations</a:t>
            </a:r>
          </a:p>
        </p:txBody>
      </p:sp>
      <p:graphicFrame>
        <p:nvGraphicFramePr>
          <p:cNvPr id="4" name="Table 3"/>
          <p:cNvGraphicFramePr>
            <a:graphicFrameLocks noGrp="1"/>
          </p:cNvGraphicFramePr>
          <p:nvPr>
            <p:extLst>
              <p:ext uri="{D42A27DB-BD31-4B8C-83A1-F6EECF244321}">
                <p14:modId xmlns:p14="http://schemas.microsoft.com/office/powerpoint/2010/main" val="338775567"/>
              </p:ext>
            </p:extLst>
          </p:nvPr>
        </p:nvGraphicFramePr>
        <p:xfrm>
          <a:off x="155575" y="914401"/>
          <a:ext cx="8836020" cy="4419599"/>
        </p:xfrm>
        <a:graphic>
          <a:graphicData uri="http://schemas.openxmlformats.org/drawingml/2006/table">
            <a:tbl>
              <a:tblPr firstRow="1" firstCol="1" bandRow="1">
                <a:tableStyleId>{5C22544A-7EE6-4342-B048-85BDC9FD1C3A}</a:tableStyleId>
              </a:tblPr>
              <a:tblGrid>
                <a:gridCol w="1750498"/>
                <a:gridCol w="1191919"/>
                <a:gridCol w="1157672"/>
                <a:gridCol w="1157672"/>
                <a:gridCol w="1157672"/>
                <a:gridCol w="1262915"/>
                <a:gridCol w="1157672"/>
              </a:tblGrid>
              <a:tr h="1084064">
                <a:tc>
                  <a:txBody>
                    <a:bodyPr/>
                    <a:lstStyle/>
                    <a:p>
                      <a:pPr marL="0" marR="0" algn="just">
                        <a:spcBef>
                          <a:spcPts val="0"/>
                        </a:spcBef>
                        <a:spcAft>
                          <a:spcPts val="0"/>
                        </a:spcAft>
                      </a:pPr>
                      <a:r>
                        <a:rPr lang="en-US" sz="900" dirty="0">
                          <a:effectLst/>
                        </a:rPr>
                        <a:t> </a:t>
                      </a:r>
                      <a:endParaRPr lang="en-US" sz="11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(Spot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(Spot – Observation) Mean Error</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(Spot – Observation)  Median Absolute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(NDFD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Mean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Median Absolute Error</a:t>
                      </a:r>
                      <a:endParaRPr lang="en-US" sz="1200" dirty="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900">
                          <a:effectLst/>
                        </a:rPr>
                        <a:t>Prescribed Burn Temperature</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44,901</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-0.53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1.33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42,924</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-1.72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1.69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r>
              <a:tr h="767440">
                <a:tc>
                  <a:txBody>
                    <a:bodyPr/>
                    <a:lstStyle/>
                    <a:p>
                      <a:pPr marL="0" marR="0" algn="ctr">
                        <a:spcBef>
                          <a:spcPts val="0"/>
                        </a:spcBef>
                        <a:spcAft>
                          <a:spcPts val="0"/>
                        </a:spcAft>
                      </a:pPr>
                      <a:r>
                        <a:rPr lang="en-US" sz="900">
                          <a:effectLst/>
                        </a:rPr>
                        <a:t>Prescribed Burn Relative Humidity</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44,901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1.46%</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5.29%</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42,924</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6.04%</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6.64%</a:t>
                      </a:r>
                      <a:endParaRPr lang="en-US" sz="120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900">
                          <a:effectLst/>
                        </a:rPr>
                        <a:t>Prescribed Burn </a:t>
                      </a:r>
                      <a:endParaRPr lang="en-US" sz="1100">
                        <a:effectLst/>
                      </a:endParaRPr>
                    </a:p>
                    <a:p>
                      <a:pPr marL="0" marR="0" algn="ctr">
                        <a:spcBef>
                          <a:spcPts val="0"/>
                        </a:spcBef>
                        <a:spcAft>
                          <a:spcPts val="0"/>
                        </a:spcAft>
                      </a:pPr>
                      <a:r>
                        <a:rPr lang="en-US" sz="900">
                          <a:effectLst/>
                        </a:rPr>
                        <a:t>Wind Speed</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38,017</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0.22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1.34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35,979</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0.42 m s</a:t>
                      </a:r>
                      <a:r>
                        <a:rPr lang="en-US" sz="1200" baseline="30000" dirty="0">
                          <a:effectLst/>
                        </a:rPr>
                        <a:t>-1</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1.42 m s</a:t>
                      </a:r>
                      <a:r>
                        <a:rPr lang="en-US" sz="1200" baseline="30000" dirty="0">
                          <a:effectLst/>
                        </a:rPr>
                        <a:t>-1</a:t>
                      </a:r>
                      <a:endParaRPr lang="en-US" sz="1200" dirty="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1200" dirty="0">
                          <a:effectLst/>
                        </a:rPr>
                        <a:t>Wildfire </a:t>
                      </a:r>
                    </a:p>
                    <a:p>
                      <a:pPr marL="0" marR="0" algn="ctr">
                        <a:spcBef>
                          <a:spcPts val="0"/>
                        </a:spcBef>
                        <a:spcAft>
                          <a:spcPts val="0"/>
                        </a:spcAft>
                      </a:pPr>
                      <a:r>
                        <a:rPr lang="en-US" sz="1200" dirty="0">
                          <a:effectLst/>
                        </a:rPr>
                        <a:t>Temperature</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16,280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-0.37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1.67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14,680</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-1.46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1.99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1200" dirty="0">
                          <a:effectLst/>
                        </a:rPr>
                        <a:t>Wildfire Relative Humidity</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16,280</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0.69%</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4.00%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14,680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4.10%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5.05%</a:t>
                      </a:r>
                      <a:endParaRPr lang="en-US" sz="140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1200" dirty="0">
                          <a:effectLst/>
                        </a:rPr>
                        <a:t>Wildfire </a:t>
                      </a:r>
                    </a:p>
                    <a:p>
                      <a:pPr marL="0" marR="0" algn="ctr">
                        <a:spcBef>
                          <a:spcPts val="0"/>
                        </a:spcBef>
                        <a:spcAft>
                          <a:spcPts val="0"/>
                        </a:spcAft>
                      </a:pPr>
                      <a:r>
                        <a:rPr lang="en-US" sz="1200" dirty="0">
                          <a:effectLst/>
                        </a:rPr>
                        <a:t>Wind Speed</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8,860</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0.72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1.50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8,075</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0.79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1.59 m s</a:t>
                      </a:r>
                      <a:r>
                        <a:rPr lang="en-US" sz="1400" baseline="30000" dirty="0">
                          <a:effectLst/>
                        </a:rPr>
                        <a:t>-1</a:t>
                      </a:r>
                      <a:endParaRPr lang="en-US" sz="1400" dirty="0">
                        <a:effectLst/>
                        <a:latin typeface="Times New Roman"/>
                        <a:ea typeface="Times New Roman"/>
                      </a:endParaRPr>
                    </a:p>
                  </a:txBody>
                  <a:tcPr marL="61962" marR="61962" marT="0" marB="0"/>
                </a:tc>
              </a:tr>
            </a:tbl>
          </a:graphicData>
        </a:graphic>
      </p:graphicFrame>
      <p:sp>
        <p:nvSpPr>
          <p:cNvPr id="8" name="Rectangle 7"/>
          <p:cNvSpPr/>
          <p:nvPr/>
        </p:nvSpPr>
        <p:spPr>
          <a:xfrm>
            <a:off x="155574" y="1981200"/>
            <a:ext cx="8836024" cy="1828800"/>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80</a:t>
            </a:fld>
            <a:endParaRPr kumimoji="0" lang="en-US"/>
          </a:p>
        </p:txBody>
      </p:sp>
    </p:spTree>
    <p:extLst>
      <p:ext uri="{BB962C8B-B14F-4D97-AF65-F5344CB8AC3E}">
        <p14:creationId xmlns:p14="http://schemas.microsoft.com/office/powerpoint/2010/main" val="116575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810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Aggregate Statistics for Spot and NDFD Forecast Errors relative to Observations</a:t>
            </a:r>
          </a:p>
        </p:txBody>
      </p:sp>
      <p:graphicFrame>
        <p:nvGraphicFramePr>
          <p:cNvPr id="4" name="Table 3"/>
          <p:cNvGraphicFramePr>
            <a:graphicFrameLocks noGrp="1"/>
          </p:cNvGraphicFramePr>
          <p:nvPr>
            <p:extLst>
              <p:ext uri="{D42A27DB-BD31-4B8C-83A1-F6EECF244321}">
                <p14:modId xmlns:p14="http://schemas.microsoft.com/office/powerpoint/2010/main" val="3464295315"/>
              </p:ext>
            </p:extLst>
          </p:nvPr>
        </p:nvGraphicFramePr>
        <p:xfrm>
          <a:off x="155575" y="914401"/>
          <a:ext cx="8836020" cy="4419599"/>
        </p:xfrm>
        <a:graphic>
          <a:graphicData uri="http://schemas.openxmlformats.org/drawingml/2006/table">
            <a:tbl>
              <a:tblPr firstRow="1" firstCol="1" bandRow="1">
                <a:tableStyleId>{5C22544A-7EE6-4342-B048-85BDC9FD1C3A}</a:tableStyleId>
              </a:tblPr>
              <a:tblGrid>
                <a:gridCol w="1750498"/>
                <a:gridCol w="1191919"/>
                <a:gridCol w="1157672"/>
                <a:gridCol w="1157672"/>
                <a:gridCol w="1157672"/>
                <a:gridCol w="1262915"/>
                <a:gridCol w="1157672"/>
              </a:tblGrid>
              <a:tr h="1084064">
                <a:tc>
                  <a:txBody>
                    <a:bodyPr/>
                    <a:lstStyle/>
                    <a:p>
                      <a:pPr marL="0" marR="0" algn="just">
                        <a:spcBef>
                          <a:spcPts val="0"/>
                        </a:spcBef>
                        <a:spcAft>
                          <a:spcPts val="0"/>
                        </a:spcAft>
                      </a:pPr>
                      <a:r>
                        <a:rPr lang="en-US" sz="900" dirty="0">
                          <a:effectLst/>
                        </a:rPr>
                        <a:t> </a:t>
                      </a:r>
                      <a:endParaRPr lang="en-US" sz="11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(Spot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(Spot – Observation) Mean Error</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(Spot – Observation)  Median Absolute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(NDFD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Mean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Median Absolute Error</a:t>
                      </a:r>
                      <a:endParaRPr lang="en-US" sz="1200" dirty="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900">
                          <a:effectLst/>
                        </a:rPr>
                        <a:t>Prescribed Burn Temperature</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44,901</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-0.53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1.33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42,924</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-1.72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1.69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r>
              <a:tr h="767440">
                <a:tc>
                  <a:txBody>
                    <a:bodyPr/>
                    <a:lstStyle/>
                    <a:p>
                      <a:pPr marL="0" marR="0" algn="ctr">
                        <a:spcBef>
                          <a:spcPts val="0"/>
                        </a:spcBef>
                        <a:spcAft>
                          <a:spcPts val="0"/>
                        </a:spcAft>
                      </a:pPr>
                      <a:r>
                        <a:rPr lang="en-US" sz="900">
                          <a:effectLst/>
                        </a:rPr>
                        <a:t>Prescribed Burn Relative Humidity</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44,901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1.46%</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5.29%</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42,924</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6.04%</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6.64%</a:t>
                      </a:r>
                      <a:endParaRPr lang="en-US" sz="120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900">
                          <a:effectLst/>
                        </a:rPr>
                        <a:t>Prescribed Burn </a:t>
                      </a:r>
                      <a:endParaRPr lang="en-US" sz="1100">
                        <a:effectLst/>
                      </a:endParaRPr>
                    </a:p>
                    <a:p>
                      <a:pPr marL="0" marR="0" algn="ctr">
                        <a:spcBef>
                          <a:spcPts val="0"/>
                        </a:spcBef>
                        <a:spcAft>
                          <a:spcPts val="0"/>
                        </a:spcAft>
                      </a:pPr>
                      <a:r>
                        <a:rPr lang="en-US" sz="900">
                          <a:effectLst/>
                        </a:rPr>
                        <a:t>Wind Speed</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38,017</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0.22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1.34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35,979</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0.42 m s</a:t>
                      </a:r>
                      <a:r>
                        <a:rPr lang="en-US" sz="1200" baseline="30000" dirty="0">
                          <a:effectLst/>
                        </a:rPr>
                        <a:t>-1</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1.42 m s</a:t>
                      </a:r>
                      <a:r>
                        <a:rPr lang="en-US" sz="1200" baseline="30000" dirty="0">
                          <a:effectLst/>
                        </a:rPr>
                        <a:t>-1</a:t>
                      </a:r>
                      <a:endParaRPr lang="en-US" sz="1200" dirty="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1200" dirty="0">
                          <a:effectLst/>
                        </a:rPr>
                        <a:t>Wildfire </a:t>
                      </a:r>
                    </a:p>
                    <a:p>
                      <a:pPr marL="0" marR="0" algn="ctr">
                        <a:spcBef>
                          <a:spcPts val="0"/>
                        </a:spcBef>
                        <a:spcAft>
                          <a:spcPts val="0"/>
                        </a:spcAft>
                      </a:pPr>
                      <a:r>
                        <a:rPr lang="en-US" sz="1200" dirty="0">
                          <a:effectLst/>
                        </a:rPr>
                        <a:t>Temperature</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16,280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-0.37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1.67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14,680</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-1.46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1.99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1200" dirty="0">
                          <a:effectLst/>
                        </a:rPr>
                        <a:t>Wildfire Relative Humidity</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16,280</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0.69%</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4.00%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14,680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4.10%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5.05%</a:t>
                      </a:r>
                      <a:endParaRPr lang="en-US" sz="140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1200" dirty="0">
                          <a:effectLst/>
                        </a:rPr>
                        <a:t>Wildfire </a:t>
                      </a:r>
                    </a:p>
                    <a:p>
                      <a:pPr marL="0" marR="0" algn="ctr">
                        <a:spcBef>
                          <a:spcPts val="0"/>
                        </a:spcBef>
                        <a:spcAft>
                          <a:spcPts val="0"/>
                        </a:spcAft>
                      </a:pPr>
                      <a:r>
                        <a:rPr lang="en-US" sz="1200" dirty="0">
                          <a:effectLst/>
                        </a:rPr>
                        <a:t>Wind Speed</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8,860</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0.72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1.50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8,075</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0.79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1.59 m s</a:t>
                      </a:r>
                      <a:r>
                        <a:rPr lang="en-US" sz="1400" baseline="30000" dirty="0">
                          <a:effectLst/>
                        </a:rPr>
                        <a:t>-1</a:t>
                      </a:r>
                      <a:endParaRPr lang="en-US" sz="1400" dirty="0">
                        <a:effectLst/>
                        <a:latin typeface="Times New Roman"/>
                        <a:ea typeface="Times New Roman"/>
                      </a:endParaRPr>
                    </a:p>
                  </a:txBody>
                  <a:tcPr marL="61962" marR="61962" marT="0" marB="0"/>
                </a:tc>
              </a:tr>
            </a:tbl>
          </a:graphicData>
        </a:graphic>
      </p:graphicFrame>
      <p:sp>
        <p:nvSpPr>
          <p:cNvPr id="8" name="Rectangle 7"/>
          <p:cNvSpPr/>
          <p:nvPr/>
        </p:nvSpPr>
        <p:spPr>
          <a:xfrm>
            <a:off x="155574" y="1981200"/>
            <a:ext cx="8836024" cy="1828800"/>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81</a:t>
            </a:fld>
            <a:endParaRPr kumimoji="0" lang="en-US"/>
          </a:p>
        </p:txBody>
      </p:sp>
      <p:sp>
        <p:nvSpPr>
          <p:cNvPr id="9" name="Oval 8"/>
          <p:cNvSpPr/>
          <p:nvPr/>
        </p:nvSpPr>
        <p:spPr>
          <a:xfrm>
            <a:off x="3135198" y="3505200"/>
            <a:ext cx="1066800" cy="182880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640398" y="3505200"/>
            <a:ext cx="1143000" cy="182880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25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3810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Aggregate Statistics for Spot and NDFD Forecast Errors relative to Observations</a:t>
            </a:r>
          </a:p>
        </p:txBody>
      </p:sp>
      <p:graphicFrame>
        <p:nvGraphicFramePr>
          <p:cNvPr id="4" name="Table 3"/>
          <p:cNvGraphicFramePr>
            <a:graphicFrameLocks noGrp="1"/>
          </p:cNvGraphicFramePr>
          <p:nvPr>
            <p:extLst>
              <p:ext uri="{D42A27DB-BD31-4B8C-83A1-F6EECF244321}">
                <p14:modId xmlns:p14="http://schemas.microsoft.com/office/powerpoint/2010/main" val="3464295315"/>
              </p:ext>
            </p:extLst>
          </p:nvPr>
        </p:nvGraphicFramePr>
        <p:xfrm>
          <a:off x="155575" y="914401"/>
          <a:ext cx="8836020" cy="4419599"/>
        </p:xfrm>
        <a:graphic>
          <a:graphicData uri="http://schemas.openxmlformats.org/drawingml/2006/table">
            <a:tbl>
              <a:tblPr firstRow="1" firstCol="1" bandRow="1">
                <a:tableStyleId>{5C22544A-7EE6-4342-B048-85BDC9FD1C3A}</a:tableStyleId>
              </a:tblPr>
              <a:tblGrid>
                <a:gridCol w="1750498"/>
                <a:gridCol w="1191919"/>
                <a:gridCol w="1157672"/>
                <a:gridCol w="1157672"/>
                <a:gridCol w="1157672"/>
                <a:gridCol w="1262915"/>
                <a:gridCol w="1157672"/>
              </a:tblGrid>
              <a:tr h="1084064">
                <a:tc>
                  <a:txBody>
                    <a:bodyPr/>
                    <a:lstStyle/>
                    <a:p>
                      <a:pPr marL="0" marR="0" algn="just">
                        <a:spcBef>
                          <a:spcPts val="0"/>
                        </a:spcBef>
                        <a:spcAft>
                          <a:spcPts val="0"/>
                        </a:spcAft>
                      </a:pPr>
                      <a:r>
                        <a:rPr lang="en-US" sz="900" dirty="0">
                          <a:effectLst/>
                        </a:rPr>
                        <a:t> </a:t>
                      </a:r>
                      <a:endParaRPr lang="en-US" sz="11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(Spot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(Spot – Observation) Mean Error</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(Spot – Observation)  Median Absolute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Number of Forecasts (NDFD – Observation)</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Mean Error</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(NDFD – Observation)  Median Absolute Error</a:t>
                      </a:r>
                      <a:endParaRPr lang="en-US" sz="1200" dirty="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900">
                          <a:effectLst/>
                        </a:rPr>
                        <a:t>Prescribed Burn Temperature</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44,901</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-0.53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1.33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42,924</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-1.72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1.69 </a:t>
                      </a:r>
                      <a:r>
                        <a:rPr lang="en-US" sz="1200" baseline="30000" dirty="0">
                          <a:effectLst/>
                        </a:rPr>
                        <a:t>o</a:t>
                      </a:r>
                      <a:r>
                        <a:rPr lang="en-US" sz="1200" dirty="0">
                          <a:effectLst/>
                        </a:rPr>
                        <a:t>C</a:t>
                      </a:r>
                      <a:endParaRPr lang="en-US" sz="1200" dirty="0">
                        <a:effectLst/>
                        <a:latin typeface="Times New Roman"/>
                        <a:ea typeface="Times New Roman"/>
                      </a:endParaRPr>
                    </a:p>
                  </a:txBody>
                  <a:tcPr marL="61962" marR="61962" marT="0" marB="0"/>
                </a:tc>
              </a:tr>
              <a:tr h="767440">
                <a:tc>
                  <a:txBody>
                    <a:bodyPr/>
                    <a:lstStyle/>
                    <a:p>
                      <a:pPr marL="0" marR="0" algn="ctr">
                        <a:spcBef>
                          <a:spcPts val="0"/>
                        </a:spcBef>
                        <a:spcAft>
                          <a:spcPts val="0"/>
                        </a:spcAft>
                      </a:pPr>
                      <a:r>
                        <a:rPr lang="en-US" sz="900">
                          <a:effectLst/>
                        </a:rPr>
                        <a:t>Prescribed Burn Relative Humidity</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44,901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1.46%</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5.29%</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42,924</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6.04%</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6.64%</a:t>
                      </a:r>
                      <a:endParaRPr lang="en-US" sz="120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900">
                          <a:effectLst/>
                        </a:rPr>
                        <a:t>Prescribed Burn </a:t>
                      </a:r>
                      <a:endParaRPr lang="en-US" sz="1100">
                        <a:effectLst/>
                      </a:endParaRPr>
                    </a:p>
                    <a:p>
                      <a:pPr marL="0" marR="0" algn="ctr">
                        <a:spcBef>
                          <a:spcPts val="0"/>
                        </a:spcBef>
                        <a:spcAft>
                          <a:spcPts val="0"/>
                        </a:spcAft>
                      </a:pPr>
                      <a:r>
                        <a:rPr lang="en-US" sz="900">
                          <a:effectLst/>
                        </a:rPr>
                        <a:t>Wind Speed</a:t>
                      </a:r>
                      <a:endParaRPr lang="en-US" sz="11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38,017</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0.22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1.34 m s</a:t>
                      </a:r>
                      <a:r>
                        <a:rPr lang="en-US" sz="1200" baseline="30000">
                          <a:effectLst/>
                        </a:rPr>
                        <a:t>-1</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a:effectLst/>
                        </a:rPr>
                        <a:t>35,979</a:t>
                      </a:r>
                      <a:endParaRPr lang="en-US" sz="120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0.42 m s</a:t>
                      </a:r>
                      <a:r>
                        <a:rPr lang="en-US" sz="1200" baseline="30000" dirty="0">
                          <a:effectLst/>
                        </a:rPr>
                        <a:t>-1</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200" dirty="0">
                          <a:effectLst/>
                        </a:rPr>
                        <a:t>1.42 m s</a:t>
                      </a:r>
                      <a:r>
                        <a:rPr lang="en-US" sz="1200" baseline="30000" dirty="0">
                          <a:effectLst/>
                        </a:rPr>
                        <a:t>-1</a:t>
                      </a:r>
                      <a:endParaRPr lang="en-US" sz="1200" dirty="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1200" dirty="0">
                          <a:effectLst/>
                        </a:rPr>
                        <a:t>Wildfire </a:t>
                      </a:r>
                    </a:p>
                    <a:p>
                      <a:pPr marL="0" marR="0" algn="ctr">
                        <a:spcBef>
                          <a:spcPts val="0"/>
                        </a:spcBef>
                        <a:spcAft>
                          <a:spcPts val="0"/>
                        </a:spcAft>
                      </a:pPr>
                      <a:r>
                        <a:rPr lang="en-US" sz="1200" dirty="0">
                          <a:effectLst/>
                        </a:rPr>
                        <a:t>Temperature</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16,280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-0.37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1.67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14,680</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-1.46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1.99 </a:t>
                      </a:r>
                      <a:r>
                        <a:rPr lang="en-US" sz="1400" baseline="30000" dirty="0">
                          <a:effectLst/>
                        </a:rPr>
                        <a:t>o</a:t>
                      </a:r>
                      <a:r>
                        <a:rPr lang="en-US" sz="1400" dirty="0">
                          <a:effectLst/>
                        </a:rPr>
                        <a:t>C</a:t>
                      </a:r>
                      <a:endParaRPr lang="en-US" sz="1400" dirty="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1200" dirty="0">
                          <a:effectLst/>
                        </a:rPr>
                        <a:t>Wildfire Relative Humidity</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16,280</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0.69%</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4.00%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14,680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4.10%</a:t>
                      </a:r>
                      <a:endParaRPr lang="en-US" sz="14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5.05%</a:t>
                      </a:r>
                      <a:endParaRPr lang="en-US" sz="1400">
                        <a:effectLst/>
                        <a:latin typeface="Times New Roman"/>
                        <a:ea typeface="Times New Roman"/>
                      </a:endParaRPr>
                    </a:p>
                  </a:txBody>
                  <a:tcPr marL="61962" marR="61962" marT="0" marB="0"/>
                </a:tc>
              </a:tr>
              <a:tr h="513619">
                <a:tc>
                  <a:txBody>
                    <a:bodyPr/>
                    <a:lstStyle/>
                    <a:p>
                      <a:pPr marL="0" marR="0" algn="ctr">
                        <a:spcBef>
                          <a:spcPts val="0"/>
                        </a:spcBef>
                        <a:spcAft>
                          <a:spcPts val="0"/>
                        </a:spcAft>
                      </a:pPr>
                      <a:r>
                        <a:rPr lang="en-US" sz="1200" dirty="0">
                          <a:effectLst/>
                        </a:rPr>
                        <a:t>Wildfire </a:t>
                      </a:r>
                    </a:p>
                    <a:p>
                      <a:pPr marL="0" marR="0" algn="ctr">
                        <a:spcBef>
                          <a:spcPts val="0"/>
                        </a:spcBef>
                        <a:spcAft>
                          <a:spcPts val="0"/>
                        </a:spcAft>
                      </a:pPr>
                      <a:r>
                        <a:rPr lang="en-US" sz="1200" dirty="0">
                          <a:effectLst/>
                        </a:rPr>
                        <a:t>Wind Speed</a:t>
                      </a:r>
                      <a:endParaRPr lang="en-US" sz="1200" dirty="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8,860</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0.72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1.50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8,075</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a:effectLst/>
                        </a:rPr>
                        <a:t>0.79 m s</a:t>
                      </a:r>
                      <a:r>
                        <a:rPr lang="en-US" sz="1400" baseline="30000">
                          <a:effectLst/>
                        </a:rPr>
                        <a:t>-1</a:t>
                      </a:r>
                      <a:endParaRPr lang="en-US" sz="1400">
                        <a:effectLst/>
                        <a:latin typeface="Times New Roman"/>
                        <a:ea typeface="Times New Roman"/>
                      </a:endParaRPr>
                    </a:p>
                  </a:txBody>
                  <a:tcPr marL="61962" marR="61962" marT="0" marB="0"/>
                </a:tc>
                <a:tc>
                  <a:txBody>
                    <a:bodyPr/>
                    <a:lstStyle/>
                    <a:p>
                      <a:pPr marL="0" marR="0" algn="ctr">
                        <a:spcBef>
                          <a:spcPts val="0"/>
                        </a:spcBef>
                        <a:spcAft>
                          <a:spcPts val="0"/>
                        </a:spcAft>
                      </a:pPr>
                      <a:r>
                        <a:rPr lang="en-US" sz="1400" dirty="0">
                          <a:effectLst/>
                        </a:rPr>
                        <a:t>1.59 m s</a:t>
                      </a:r>
                      <a:r>
                        <a:rPr lang="en-US" sz="1400" baseline="30000" dirty="0">
                          <a:effectLst/>
                        </a:rPr>
                        <a:t>-1</a:t>
                      </a:r>
                      <a:endParaRPr lang="en-US" sz="1400" dirty="0">
                        <a:effectLst/>
                        <a:latin typeface="Times New Roman"/>
                        <a:ea typeface="Times New Roman"/>
                      </a:endParaRPr>
                    </a:p>
                  </a:txBody>
                  <a:tcPr marL="61962" marR="61962" marT="0" marB="0"/>
                </a:tc>
              </a:tr>
            </a:tbl>
          </a:graphicData>
        </a:graphic>
      </p:graphicFrame>
      <p:sp>
        <p:nvSpPr>
          <p:cNvPr id="8" name="Rectangle 7"/>
          <p:cNvSpPr/>
          <p:nvPr/>
        </p:nvSpPr>
        <p:spPr>
          <a:xfrm>
            <a:off x="155574" y="1981200"/>
            <a:ext cx="8836024" cy="1828800"/>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82</a:t>
            </a:fld>
            <a:endParaRPr kumimoji="0" lang="en-US"/>
          </a:p>
        </p:txBody>
      </p:sp>
      <p:sp>
        <p:nvSpPr>
          <p:cNvPr id="9" name="Oval 8"/>
          <p:cNvSpPr/>
          <p:nvPr/>
        </p:nvSpPr>
        <p:spPr>
          <a:xfrm>
            <a:off x="4302551" y="3657600"/>
            <a:ext cx="1143000" cy="16764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83949" y="3657599"/>
            <a:ext cx="1143000" cy="1685041"/>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25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58247488"/>
              </p:ext>
            </p:extLst>
          </p:nvPr>
        </p:nvGraphicFramePr>
        <p:xfrm>
          <a:off x="155575" y="2301240"/>
          <a:ext cx="8836024" cy="3032760"/>
        </p:xfrm>
        <a:graphic>
          <a:graphicData uri="http://schemas.openxmlformats.org/drawingml/2006/table">
            <a:tbl>
              <a:tblPr firstRow="1" firstCol="1" bandRow="1">
                <a:tableStyleId>{5C22544A-7EE6-4342-B048-85BDC9FD1C3A}</a:tableStyleId>
              </a:tblPr>
              <a:tblGrid>
                <a:gridCol w="2209006"/>
                <a:gridCol w="2209006"/>
                <a:gridCol w="2209006"/>
                <a:gridCol w="2209006"/>
              </a:tblGrid>
              <a:tr h="289560">
                <a:tc>
                  <a:txBody>
                    <a:bodyPr/>
                    <a:lstStyle/>
                    <a:p>
                      <a:pPr marL="0" marR="0" algn="just">
                        <a:spcBef>
                          <a:spcPts val="0"/>
                        </a:spcBef>
                        <a:spcAft>
                          <a:spcPts val="0"/>
                        </a:spcAft>
                      </a:pPr>
                      <a:r>
                        <a:rPr lang="en-US" sz="1400" dirty="0">
                          <a:effectLst/>
                        </a:rPr>
                        <a:t> </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Accurate Spot Forecasts</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Accurate NDFD Forecasts</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Difference (Spot – NDFD)</a:t>
                      </a:r>
                      <a:endParaRPr lang="en-US" sz="1400">
                        <a:effectLst/>
                        <a:latin typeface="Times New Roman"/>
                        <a:ea typeface="Times New Roman"/>
                      </a:endParaRPr>
                    </a:p>
                  </a:txBody>
                  <a:tcPr marL="61210" marR="61210" marT="0" marB="0"/>
                </a:tc>
              </a:tr>
              <a:tr h="579120">
                <a:tc>
                  <a:txBody>
                    <a:bodyPr/>
                    <a:lstStyle/>
                    <a:p>
                      <a:pPr marL="0" marR="0" algn="ctr">
                        <a:spcBef>
                          <a:spcPts val="0"/>
                        </a:spcBef>
                        <a:spcAft>
                          <a:spcPts val="0"/>
                        </a:spcAft>
                      </a:pPr>
                      <a:r>
                        <a:rPr lang="en-US" sz="1400" dirty="0">
                          <a:effectLst/>
                        </a:rPr>
                        <a:t>Prescribed Burn Temperature</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dirty="0">
                          <a:effectLst/>
                        </a:rPr>
                        <a:t>75.4%</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65.8%</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9.6%</a:t>
                      </a:r>
                      <a:endParaRPr lang="en-US" sz="1400">
                        <a:effectLst/>
                        <a:latin typeface="Times New Roman"/>
                        <a:ea typeface="Times New Roman"/>
                      </a:endParaRPr>
                    </a:p>
                  </a:txBody>
                  <a:tcPr marL="61210" marR="61210" marT="0" marB="0"/>
                </a:tc>
              </a:tr>
              <a:tr h="579120">
                <a:tc>
                  <a:txBody>
                    <a:bodyPr/>
                    <a:lstStyle/>
                    <a:p>
                      <a:pPr marL="0" marR="0" algn="ctr">
                        <a:spcBef>
                          <a:spcPts val="0"/>
                        </a:spcBef>
                        <a:spcAft>
                          <a:spcPts val="0"/>
                        </a:spcAft>
                      </a:pPr>
                      <a:r>
                        <a:rPr lang="en-US" sz="1400">
                          <a:effectLst/>
                        </a:rPr>
                        <a:t>Prescribed Burn Relative Humidity</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dirty="0">
                          <a:effectLst/>
                        </a:rPr>
                        <a:t>43.9%</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39.2%</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4.7%</a:t>
                      </a:r>
                      <a:endParaRPr lang="en-US" sz="1400">
                        <a:effectLst/>
                        <a:latin typeface="Times New Roman"/>
                        <a:ea typeface="Times New Roman"/>
                      </a:endParaRPr>
                    </a:p>
                  </a:txBody>
                  <a:tcPr marL="61210" marR="61210" marT="0" marB="0"/>
                </a:tc>
              </a:tr>
              <a:tr h="579120">
                <a:tc>
                  <a:txBody>
                    <a:bodyPr/>
                    <a:lstStyle/>
                    <a:p>
                      <a:pPr marL="0" marR="0" algn="ctr">
                        <a:spcBef>
                          <a:spcPts val="0"/>
                        </a:spcBef>
                        <a:spcAft>
                          <a:spcPts val="0"/>
                        </a:spcAft>
                      </a:pPr>
                      <a:r>
                        <a:rPr lang="en-US" sz="1400">
                          <a:effectLst/>
                        </a:rPr>
                        <a:t>Prescribed Burn Wind Speed</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76%</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dirty="0">
                          <a:effectLst/>
                        </a:rPr>
                        <a:t>74.4%</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1.6%</a:t>
                      </a:r>
                      <a:endParaRPr lang="en-US" sz="1400">
                        <a:effectLst/>
                        <a:latin typeface="Times New Roman"/>
                        <a:ea typeface="Times New Roman"/>
                      </a:endParaRPr>
                    </a:p>
                  </a:txBody>
                  <a:tcPr marL="61210" marR="61210" marT="0" marB="0"/>
                </a:tc>
              </a:tr>
              <a:tr h="289560">
                <a:tc>
                  <a:txBody>
                    <a:bodyPr/>
                    <a:lstStyle/>
                    <a:p>
                      <a:pPr marL="0" marR="0" algn="ctr">
                        <a:spcBef>
                          <a:spcPts val="0"/>
                        </a:spcBef>
                        <a:spcAft>
                          <a:spcPts val="0"/>
                        </a:spcAft>
                      </a:pPr>
                      <a:r>
                        <a:rPr lang="en-US" sz="1400">
                          <a:effectLst/>
                        </a:rPr>
                        <a:t>Wildfire Temperature</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66.6%</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dirty="0">
                          <a:effectLst/>
                        </a:rPr>
                        <a:t>59.1%</a:t>
                      </a:r>
                      <a:endParaRPr lang="en-US" sz="1400" dirty="0">
                        <a:effectLst/>
                        <a:latin typeface="Times New Roman"/>
                        <a:ea typeface="Times New Roman"/>
                      </a:endParaRPr>
                    </a:p>
                  </a:txBody>
                  <a:tcPr marL="61210" marR="61210" marT="0" marB="0"/>
                </a:tc>
                <a:tc>
                  <a:txBody>
                    <a:bodyPr/>
                    <a:lstStyle/>
                    <a:p>
                      <a:pPr marL="0" marR="0" algn="ctr">
                        <a:spcBef>
                          <a:spcPts val="0"/>
                        </a:spcBef>
                        <a:spcAft>
                          <a:spcPts val="0"/>
                        </a:spcAft>
                      </a:pPr>
                      <a:r>
                        <a:rPr lang="en-US" sz="1600" b="1" dirty="0">
                          <a:effectLst/>
                        </a:rPr>
                        <a:t>7.5%</a:t>
                      </a:r>
                      <a:endParaRPr lang="en-US" sz="1600" b="1" dirty="0">
                        <a:effectLst/>
                        <a:latin typeface="Times New Roman"/>
                        <a:ea typeface="Times New Roman"/>
                      </a:endParaRPr>
                    </a:p>
                  </a:txBody>
                  <a:tcPr marL="61210" marR="61210" marT="0" marB="0"/>
                </a:tc>
              </a:tr>
              <a:tr h="289560">
                <a:tc>
                  <a:txBody>
                    <a:bodyPr/>
                    <a:lstStyle/>
                    <a:p>
                      <a:pPr marL="0" marR="0" algn="ctr">
                        <a:spcBef>
                          <a:spcPts val="0"/>
                        </a:spcBef>
                        <a:spcAft>
                          <a:spcPts val="0"/>
                        </a:spcAft>
                      </a:pPr>
                      <a:r>
                        <a:rPr lang="en-US" sz="1400">
                          <a:effectLst/>
                        </a:rPr>
                        <a:t>Wildfire Relative Humidity</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53.3%</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49.5%</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600" b="1" dirty="0">
                          <a:effectLst/>
                        </a:rPr>
                        <a:t>3.8%</a:t>
                      </a:r>
                      <a:endParaRPr lang="en-US" sz="1600" b="1" dirty="0">
                        <a:effectLst/>
                        <a:latin typeface="Times New Roman"/>
                        <a:ea typeface="Times New Roman"/>
                      </a:endParaRPr>
                    </a:p>
                  </a:txBody>
                  <a:tcPr marL="61210" marR="61210" marT="0" marB="0"/>
                </a:tc>
              </a:tr>
              <a:tr h="289560">
                <a:tc>
                  <a:txBody>
                    <a:bodyPr/>
                    <a:lstStyle/>
                    <a:p>
                      <a:pPr marL="0" marR="0" algn="ctr">
                        <a:spcBef>
                          <a:spcPts val="0"/>
                        </a:spcBef>
                        <a:spcAft>
                          <a:spcPts val="0"/>
                        </a:spcAft>
                      </a:pPr>
                      <a:r>
                        <a:rPr lang="en-US" sz="1400">
                          <a:effectLst/>
                        </a:rPr>
                        <a:t>Wildfire Wind Speed</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70.4%</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400">
                          <a:effectLst/>
                        </a:rPr>
                        <a:t>68.8%</a:t>
                      </a:r>
                      <a:endParaRPr lang="en-US" sz="1400">
                        <a:effectLst/>
                        <a:latin typeface="Times New Roman"/>
                        <a:ea typeface="Times New Roman"/>
                      </a:endParaRPr>
                    </a:p>
                  </a:txBody>
                  <a:tcPr marL="61210" marR="61210" marT="0" marB="0"/>
                </a:tc>
                <a:tc>
                  <a:txBody>
                    <a:bodyPr/>
                    <a:lstStyle/>
                    <a:p>
                      <a:pPr marL="0" marR="0" algn="ctr">
                        <a:spcBef>
                          <a:spcPts val="0"/>
                        </a:spcBef>
                        <a:spcAft>
                          <a:spcPts val="0"/>
                        </a:spcAft>
                      </a:pPr>
                      <a:r>
                        <a:rPr lang="en-US" sz="1600" b="1" dirty="0">
                          <a:effectLst/>
                        </a:rPr>
                        <a:t>1.6%</a:t>
                      </a:r>
                      <a:endParaRPr lang="en-US" sz="1600" b="1" dirty="0">
                        <a:effectLst/>
                        <a:latin typeface="Times New Roman"/>
                        <a:ea typeface="Times New Roman"/>
                      </a:endParaRPr>
                    </a:p>
                  </a:txBody>
                  <a:tcPr marL="61210" marR="61210" marT="0" marB="0"/>
                </a:tc>
              </a:tr>
            </a:tbl>
          </a:graphicData>
        </a:graphic>
      </p:graphicFrame>
      <p:sp>
        <p:nvSpPr>
          <p:cNvPr id="2" name="Title 1"/>
          <p:cNvSpPr>
            <a:spLocks noGrp="1"/>
          </p:cNvSpPr>
          <p:nvPr>
            <p:ph type="ctrTitle"/>
          </p:nvPr>
        </p:nvSpPr>
        <p:spPr>
          <a:xfrm>
            <a:off x="228600" y="169863"/>
            <a:ext cx="8763000"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334000"/>
            <a:ext cx="8836024" cy="685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Marginal distributions of accurate Spot and NDFD forecasts</a:t>
            </a:r>
          </a:p>
          <a:p>
            <a:pPr algn="ctr">
              <a:buClr>
                <a:schemeClr val="tx2">
                  <a:lumMod val="10000"/>
                </a:schemeClr>
              </a:buClr>
            </a:pPr>
            <a:r>
              <a:rPr lang="en-US" sz="1800" dirty="0" smtClean="0"/>
              <a:t>“Accurate” is |forecast – observation|&lt;2.5</a:t>
            </a:r>
            <a:r>
              <a:rPr lang="en-US" sz="1800" baseline="30000" dirty="0" smtClean="0"/>
              <a:t>o</a:t>
            </a:r>
            <a:r>
              <a:rPr lang="en-US" sz="1800" dirty="0" smtClean="0"/>
              <a:t>C, 5% RH, or 2.5 m s</a:t>
            </a:r>
            <a:r>
              <a:rPr lang="en-US" sz="1800" baseline="30000" dirty="0" smtClean="0"/>
              <a:t>-1</a:t>
            </a:r>
            <a:endParaRPr lang="en-US" sz="1800" dirty="0" smtClean="0"/>
          </a:p>
        </p:txBody>
      </p:sp>
      <p:sp>
        <p:nvSpPr>
          <p:cNvPr id="8" name="Rectangle 7"/>
          <p:cNvSpPr/>
          <p:nvPr/>
        </p:nvSpPr>
        <p:spPr>
          <a:xfrm>
            <a:off x="155574" y="2590800"/>
            <a:ext cx="8836024" cy="1752600"/>
          </a:xfrm>
          <a:prstGeom prst="rect">
            <a:avLst/>
          </a:prstGeom>
          <a:solidFill>
            <a:srgbClr val="FFFFFF">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83</a:t>
            </a:fld>
            <a:endParaRPr kumimoji="0" lang="en-US"/>
          </a:p>
        </p:txBody>
      </p:sp>
    </p:spTree>
    <p:extLst>
      <p:ext uri="{BB962C8B-B14F-4D97-AF65-F5344CB8AC3E}">
        <p14:creationId xmlns:p14="http://schemas.microsoft.com/office/powerpoint/2010/main" val="534784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2743200" cy="838200"/>
          </a:xfrm>
        </p:spPr>
        <p:txBody>
          <a:bodyPr>
            <a:normAutofit/>
          </a:bodyPr>
          <a:lstStyle/>
          <a:p>
            <a:pPr algn="l"/>
            <a:r>
              <a:rPr lang="en-US" dirty="0" smtClean="0"/>
              <a:t>outline</a:t>
            </a:r>
            <a:endParaRPr lang="en-US" dirty="0"/>
          </a:p>
        </p:txBody>
      </p:sp>
      <p:sp>
        <p:nvSpPr>
          <p:cNvPr id="3" name="Subtitle 2"/>
          <p:cNvSpPr>
            <a:spLocks noGrp="1"/>
          </p:cNvSpPr>
          <p:nvPr>
            <p:ph type="subTitle" idx="1"/>
          </p:nvPr>
        </p:nvSpPr>
        <p:spPr>
          <a:xfrm>
            <a:off x="914400" y="1066800"/>
            <a:ext cx="6553200" cy="5486400"/>
          </a:xfrm>
        </p:spPr>
        <p:txBody>
          <a:bodyPr anchor="t">
            <a:normAutofit fontScale="92500" lnSpcReduction="10000"/>
          </a:bodyPr>
          <a:lstStyle/>
          <a:p>
            <a:pPr marL="342900" indent="-342900" algn="l">
              <a:buClr>
                <a:schemeClr val="tx2">
                  <a:lumMod val="10000"/>
                </a:schemeClr>
              </a:buClr>
              <a:buFont typeface="Wingdings" panose="05000000000000000000" pitchFamily="2" charset="2"/>
              <a:buChar char="v"/>
            </a:pPr>
            <a:r>
              <a:rPr lang="en-US" dirty="0" smtClean="0"/>
              <a:t>Introduction</a:t>
            </a:r>
          </a:p>
          <a:p>
            <a:pPr marL="800100" lvl="1" indent="-342900" algn="l">
              <a:buClr>
                <a:schemeClr val="tx2">
                  <a:lumMod val="10000"/>
                </a:schemeClr>
              </a:buClr>
              <a:buFont typeface="Wingdings" panose="05000000000000000000" pitchFamily="2" charset="2"/>
              <a:buChar char="v"/>
            </a:pPr>
            <a:r>
              <a:rPr lang="en-US" sz="1800" dirty="0" smtClean="0"/>
              <a:t>Motivation</a:t>
            </a:r>
          </a:p>
          <a:p>
            <a:pPr marL="800100" lvl="1" indent="-342900" algn="l">
              <a:buClr>
                <a:schemeClr val="tx2">
                  <a:lumMod val="10000"/>
                </a:schemeClr>
              </a:buClr>
              <a:buFont typeface="Wingdings" panose="05000000000000000000" pitchFamily="2" charset="2"/>
              <a:buChar char="v"/>
            </a:pPr>
            <a:r>
              <a:rPr lang="en-US" sz="1800" dirty="0" smtClean="0"/>
              <a:t>Objectives</a:t>
            </a:r>
          </a:p>
          <a:p>
            <a:pPr marL="800100" lvl="1" indent="-342900" algn="l">
              <a:buClr>
                <a:schemeClr val="tx2">
                  <a:lumMod val="10000"/>
                </a:schemeClr>
              </a:buClr>
              <a:buFont typeface="Wingdings" panose="05000000000000000000" pitchFamily="2" charset="2"/>
              <a:buChar char="v"/>
            </a:pPr>
            <a:r>
              <a:rPr lang="en-US" sz="1800" dirty="0" smtClean="0"/>
              <a:t>What are Spot Forecasts?</a:t>
            </a:r>
          </a:p>
          <a:p>
            <a:pPr marL="342900" indent="-342900" algn="l">
              <a:buClr>
                <a:schemeClr val="tx2">
                  <a:lumMod val="10000"/>
                </a:schemeClr>
              </a:buClr>
              <a:buFont typeface="Wingdings" panose="05000000000000000000" pitchFamily="2" charset="2"/>
              <a:buChar char="v"/>
            </a:pPr>
            <a:r>
              <a:rPr lang="en-US" dirty="0" smtClean="0"/>
              <a:t>How Do We Verify Spot Forecasts?</a:t>
            </a:r>
          </a:p>
          <a:p>
            <a:pPr marL="800100" lvl="1" indent="-342900" algn="l">
              <a:buClr>
                <a:schemeClr val="tx2">
                  <a:lumMod val="10000"/>
                </a:schemeClr>
              </a:buClr>
              <a:buFont typeface="Wingdings" panose="05000000000000000000" pitchFamily="2" charset="2"/>
              <a:buChar char="v"/>
            </a:pPr>
            <a:r>
              <a:rPr lang="en-US" sz="1800" dirty="0" smtClean="0"/>
              <a:t>Surface Observations</a:t>
            </a:r>
          </a:p>
          <a:p>
            <a:pPr marL="800100" lvl="1" indent="-342900" algn="l">
              <a:buClr>
                <a:schemeClr val="tx2">
                  <a:lumMod val="10000"/>
                </a:schemeClr>
              </a:buClr>
              <a:buFont typeface="Wingdings" panose="05000000000000000000" pitchFamily="2" charset="2"/>
              <a:buChar char="v"/>
            </a:pPr>
            <a:r>
              <a:rPr lang="en-US" sz="1800" dirty="0" smtClean="0"/>
              <a:t>Text Parsing</a:t>
            </a:r>
          </a:p>
          <a:p>
            <a:pPr marL="800100" lvl="1" indent="-342900" algn="l">
              <a:buClr>
                <a:schemeClr val="tx2">
                  <a:lumMod val="10000"/>
                </a:schemeClr>
              </a:buClr>
              <a:buFont typeface="Wingdings" panose="05000000000000000000" pitchFamily="2" charset="2"/>
              <a:buChar char="v"/>
            </a:pPr>
            <a:r>
              <a:rPr lang="en-US" sz="1800" dirty="0" smtClean="0"/>
              <a:t>Visualizing Forecasts and Verifying Data</a:t>
            </a:r>
          </a:p>
          <a:p>
            <a:pPr marL="800100" lvl="1" indent="-342900" algn="l">
              <a:buClr>
                <a:schemeClr val="tx2">
                  <a:lumMod val="10000"/>
                </a:schemeClr>
              </a:buClr>
              <a:buFont typeface="Wingdings" panose="05000000000000000000" pitchFamily="2" charset="2"/>
              <a:buChar char="v"/>
            </a:pPr>
            <a:r>
              <a:rPr lang="en-US" sz="1800" dirty="0" smtClean="0"/>
              <a:t>Giving the User Control</a:t>
            </a:r>
          </a:p>
          <a:p>
            <a:pPr marL="342900" indent="-342900" algn="l">
              <a:buClr>
                <a:schemeClr val="tx2">
                  <a:lumMod val="10000"/>
                </a:schemeClr>
              </a:buClr>
              <a:buFont typeface="Wingdings" panose="05000000000000000000" pitchFamily="2" charset="2"/>
              <a:buChar char="v"/>
            </a:pPr>
            <a:r>
              <a:rPr lang="en-US" dirty="0" smtClean="0"/>
              <a:t>Box Creek Prescribed Burn Escape Case Study</a:t>
            </a:r>
          </a:p>
          <a:p>
            <a:pPr marL="342900" indent="-342900" algn="l">
              <a:buClr>
                <a:schemeClr val="tx2">
                  <a:lumMod val="10000"/>
                </a:schemeClr>
              </a:buClr>
              <a:buFont typeface="Wingdings" panose="05000000000000000000" pitchFamily="2" charset="2"/>
              <a:buChar char="v"/>
            </a:pPr>
            <a:r>
              <a:rPr lang="en-US" dirty="0" smtClean="0"/>
              <a:t>Eureka (EKA) Weather Forecast Office Case Study</a:t>
            </a:r>
          </a:p>
          <a:p>
            <a:pPr marL="342900" indent="-342900" algn="l">
              <a:buClr>
                <a:schemeClr val="tx2">
                  <a:lumMod val="10000"/>
                </a:schemeClr>
              </a:buClr>
              <a:buFont typeface="Wingdings" panose="05000000000000000000" pitchFamily="2" charset="2"/>
              <a:buChar char="v"/>
            </a:pPr>
            <a:r>
              <a:rPr lang="en-US" dirty="0" smtClean="0"/>
              <a:t>All Forecast Offices</a:t>
            </a:r>
          </a:p>
          <a:p>
            <a:pPr marL="800100" lvl="1" indent="-342900" algn="l">
              <a:buClr>
                <a:schemeClr val="tx2">
                  <a:lumMod val="10000"/>
                </a:schemeClr>
              </a:buClr>
              <a:buFont typeface="Wingdings" panose="05000000000000000000" pitchFamily="2" charset="2"/>
              <a:buChar char="v"/>
            </a:pPr>
            <a:r>
              <a:rPr lang="en-US" sz="1800" dirty="0" smtClean="0"/>
              <a:t>Prescribed Burns</a:t>
            </a:r>
          </a:p>
          <a:p>
            <a:pPr marL="800100" lvl="1" indent="-342900" algn="l">
              <a:buClr>
                <a:schemeClr val="tx2">
                  <a:lumMod val="10000"/>
                </a:schemeClr>
              </a:buClr>
              <a:buFont typeface="Wingdings" panose="05000000000000000000" pitchFamily="2" charset="2"/>
              <a:buChar char="v"/>
            </a:pPr>
            <a:r>
              <a:rPr lang="en-US" sz="1800" dirty="0" smtClean="0"/>
              <a:t>Wildfires</a:t>
            </a:r>
          </a:p>
          <a:p>
            <a:pPr marL="342900" indent="-342900" algn="l">
              <a:buClr>
                <a:schemeClr val="tx2">
                  <a:lumMod val="10000"/>
                </a:schemeClr>
              </a:buClr>
              <a:buFont typeface="Wingdings" panose="05000000000000000000" pitchFamily="2" charset="2"/>
              <a:buChar char="v"/>
            </a:pPr>
            <a:r>
              <a:rPr lang="en-US" dirty="0" smtClean="0">
                <a:solidFill>
                  <a:srgbClr val="FFFF00"/>
                </a:solidFill>
              </a:rPr>
              <a:t>Conclusion</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Summary</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Recommendations</a:t>
            </a:r>
          </a:p>
          <a:p>
            <a:pPr marL="800100" lvl="1" indent="-342900" algn="l">
              <a:buClr>
                <a:schemeClr val="tx2">
                  <a:lumMod val="10000"/>
                </a:schemeClr>
              </a:buClr>
              <a:buFont typeface="Wingdings" panose="05000000000000000000" pitchFamily="2" charset="2"/>
              <a:buChar char="v"/>
            </a:pPr>
            <a:r>
              <a:rPr lang="en-US" sz="1800" dirty="0" smtClean="0">
                <a:solidFill>
                  <a:srgbClr val="FFFF00"/>
                </a:solidFill>
              </a:rPr>
              <a:t>The Transition to Operations</a:t>
            </a: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84</a:t>
            </a:fld>
            <a:endParaRPr kumimoji="0" lang="en-US"/>
          </a:p>
        </p:txBody>
      </p:sp>
    </p:spTree>
    <p:extLst>
      <p:ext uri="{BB962C8B-B14F-4D97-AF65-F5344CB8AC3E}">
        <p14:creationId xmlns:p14="http://schemas.microsoft.com/office/powerpoint/2010/main" val="36021045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5029200" cy="838200"/>
          </a:xfrm>
        </p:spPr>
        <p:txBody>
          <a:bodyPr>
            <a:normAutofit/>
          </a:bodyPr>
          <a:lstStyle/>
          <a:p>
            <a:pPr algn="l"/>
            <a:r>
              <a:rPr lang="en-US" dirty="0" smtClean="0"/>
              <a:t>summary</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55575" y="990600"/>
            <a:ext cx="7391400" cy="5105400"/>
          </a:xfrm>
          <a:prstGeom prst="rect">
            <a:avLst/>
          </a:prstGeom>
          <a:ln>
            <a:no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It is possible to develop a methodology for verifying text-based spot forecasts in an automated fashion using both surface-based observations and model analysis.</a:t>
            </a:r>
          </a:p>
          <a:p>
            <a:pPr marL="342900" indent="-342900" algn="l">
              <a:buClr>
                <a:schemeClr val="tx2">
                  <a:lumMod val="10000"/>
                </a:schemeClr>
              </a:buClr>
              <a:buFont typeface="Wingdings" panose="05000000000000000000" pitchFamily="2" charset="2"/>
              <a:buChar char="v"/>
            </a:pPr>
            <a:endParaRPr lang="en-US" dirty="0"/>
          </a:p>
          <a:p>
            <a:pPr marL="342900" indent="-342900" algn="l">
              <a:buClr>
                <a:schemeClr val="tx2">
                  <a:lumMod val="10000"/>
                </a:schemeClr>
              </a:buClr>
              <a:buFont typeface="Wingdings" panose="05000000000000000000" pitchFamily="2" charset="2"/>
              <a:buChar char="v"/>
            </a:pPr>
            <a:r>
              <a:rPr lang="en-US" dirty="0" smtClean="0"/>
              <a:t>Verification of spot forecasts requires detailed exploration that can be facilitated using the web tools developed in the process of this research.  These tools can be transitioned to operational use.</a:t>
            </a:r>
          </a:p>
          <a:p>
            <a:pPr marL="342900" indent="-342900" algn="l">
              <a:buClr>
                <a:schemeClr val="tx2">
                  <a:lumMod val="10000"/>
                </a:schemeClr>
              </a:buClr>
              <a:buFont typeface="Wingdings" panose="05000000000000000000" pitchFamily="2" charset="2"/>
              <a:buChar char="v"/>
            </a:pPr>
            <a:endParaRPr lang="en-US" dirty="0"/>
          </a:p>
          <a:p>
            <a:pPr marL="342900" indent="-342900" algn="l">
              <a:buClr>
                <a:schemeClr val="tx2">
                  <a:lumMod val="10000"/>
                </a:schemeClr>
              </a:buClr>
              <a:buFont typeface="Wingdings" panose="05000000000000000000" pitchFamily="2" charset="2"/>
              <a:buChar char="v"/>
            </a:pPr>
            <a:r>
              <a:rPr lang="en-US" dirty="0" smtClean="0"/>
              <a:t>Research </a:t>
            </a:r>
            <a:r>
              <a:rPr lang="en-US" dirty="0"/>
              <a:t>continues at Desert Research </a:t>
            </a:r>
            <a:r>
              <a:rPr lang="en-US" dirty="0" smtClean="0"/>
              <a:t>Institute into verification of upper-air variables in spot forecasts.</a:t>
            </a:r>
          </a:p>
          <a:p>
            <a:pPr marL="342900" indent="-342900" algn="l">
              <a:buClr>
                <a:schemeClr val="tx2">
                  <a:lumMod val="10000"/>
                </a:schemeClr>
              </a:buClr>
              <a:buFont typeface="Wingdings" panose="05000000000000000000" pitchFamily="2" charset="2"/>
              <a:buChar char="v"/>
            </a:pPr>
            <a:endParaRPr lang="en-US" dirty="0"/>
          </a:p>
          <a:p>
            <a:pPr marL="342900" indent="-342900" algn="l">
              <a:buClr>
                <a:schemeClr val="tx2">
                  <a:lumMod val="10000"/>
                </a:schemeClr>
              </a:buClr>
              <a:buFont typeface="Wingdings" panose="05000000000000000000" pitchFamily="2" charset="2"/>
              <a:buChar char="v"/>
            </a:pPr>
            <a:r>
              <a:rPr lang="en-US" dirty="0" smtClean="0"/>
              <a:t>Aggregate statistics indicate that spot forecasters are adding value above the NDFD gridded values, more so for temperature than for relative humidity and wind speed.</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85</a:t>
            </a:fld>
            <a:endParaRPr kumimoji="0" lang="en-US"/>
          </a:p>
        </p:txBody>
      </p:sp>
    </p:spTree>
    <p:extLst>
      <p:ext uri="{BB962C8B-B14F-4D97-AF65-F5344CB8AC3E}">
        <p14:creationId xmlns:p14="http://schemas.microsoft.com/office/powerpoint/2010/main" val="408507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5715000" cy="838200"/>
          </a:xfrm>
        </p:spPr>
        <p:txBody>
          <a:bodyPr>
            <a:normAutofit/>
          </a:bodyPr>
          <a:lstStyle/>
          <a:p>
            <a:pPr algn="l"/>
            <a:r>
              <a:rPr lang="en-US" dirty="0" smtClean="0"/>
              <a:t>Recommendations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ubtitle 2"/>
          <p:cNvSpPr txBox="1">
            <a:spLocks/>
          </p:cNvSpPr>
          <p:nvPr/>
        </p:nvSpPr>
        <p:spPr>
          <a:xfrm>
            <a:off x="685800" y="1143000"/>
            <a:ext cx="7391400" cy="5105400"/>
          </a:xfrm>
          <a:prstGeom prst="rect">
            <a:avLst/>
          </a:prstGeom>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endParaRPr lang="en-US" dirty="0" smtClean="0"/>
          </a:p>
        </p:txBody>
      </p:sp>
      <p:sp>
        <p:nvSpPr>
          <p:cNvPr id="6" name="Subtitle 2"/>
          <p:cNvSpPr txBox="1">
            <a:spLocks/>
          </p:cNvSpPr>
          <p:nvPr/>
        </p:nvSpPr>
        <p:spPr>
          <a:xfrm>
            <a:off x="155575" y="990600"/>
            <a:ext cx="7391400" cy="1977385"/>
          </a:xfrm>
          <a:prstGeom prst="rect">
            <a:avLst/>
          </a:prstGeom>
          <a:ln>
            <a:no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Consistent and clear wind levels should be standard for all spot forecasts – “20 Foot” winds are generally used, but there are offices that exclusively forecast “Eye Level” or even “General” winds</a:t>
            </a:r>
          </a:p>
          <a:p>
            <a:pPr marL="342900" indent="-342900" algn="l">
              <a:buClr>
                <a:schemeClr val="tx2">
                  <a:lumMod val="10000"/>
                </a:schemeClr>
              </a:buClr>
              <a:buFont typeface="Wingdings" panose="05000000000000000000" pitchFamily="2" charset="2"/>
              <a:buChar char="v"/>
            </a:pPr>
            <a:r>
              <a:rPr lang="en-US" dirty="0" smtClean="0"/>
              <a:t>Local forecasts can have varying parameters available for request, but wind level should be clear upon request</a:t>
            </a:r>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86</a:t>
            </a:fld>
            <a:endParaRPr kumimoji="0" lang="en-US"/>
          </a:p>
        </p:txBody>
      </p:sp>
      <p:pic>
        <p:nvPicPr>
          <p:cNvPr id="8" name="Picture 7" descr="C:\Users\Lappy III\Documents\GradWork\FWS.BOI.20111024.LANDM.01.20111024.010126.883119468.txt - Notepad++"/>
          <p:cNvPicPr>
            <a:picLocks noChangeAspect="1"/>
          </p:cNvPicPr>
          <p:nvPr/>
        </p:nvPicPr>
        <p:blipFill rotWithShape="1">
          <a:blip r:embed="rId3">
            <a:extLst>
              <a:ext uri="{28A0092B-C50C-407E-A947-70E740481C1C}">
                <a14:useLocalDpi xmlns:a14="http://schemas.microsoft.com/office/drawing/2010/main" val="0"/>
              </a:ext>
            </a:extLst>
          </a:blip>
          <a:srcRect l="3368" t="69647" r="58646" b="25141"/>
          <a:stretch/>
        </p:blipFill>
        <p:spPr>
          <a:xfrm>
            <a:off x="155573" y="3649970"/>
            <a:ext cx="7157303" cy="617230"/>
          </a:xfrm>
          <a:prstGeom prst="rect">
            <a:avLst/>
          </a:prstGeom>
          <a:ln>
            <a:solidFill>
              <a:schemeClr val="accent1"/>
            </a:solidFill>
          </a:ln>
        </p:spPr>
      </p:pic>
      <p:pic>
        <p:nvPicPr>
          <p:cNvPr id="11" name="Picture 10" descr="C:\Users\Lappy III\Documents\GradWork\FWS.PUB.20111024.MSR4_.01.20111024.151201.244239693.txt - Notepad++"/>
          <p:cNvPicPr>
            <a:picLocks noChangeAspect="1"/>
          </p:cNvPicPr>
          <p:nvPr/>
        </p:nvPicPr>
        <p:blipFill rotWithShape="1">
          <a:blip r:embed="rId4">
            <a:extLst>
              <a:ext uri="{28A0092B-C50C-407E-A947-70E740481C1C}">
                <a14:useLocalDpi xmlns:a14="http://schemas.microsoft.com/office/drawing/2010/main" val="0"/>
              </a:ext>
            </a:extLst>
          </a:blip>
          <a:srcRect l="3368" t="63590" r="55729" b="31935"/>
          <a:stretch/>
        </p:blipFill>
        <p:spPr>
          <a:xfrm>
            <a:off x="155574" y="3124201"/>
            <a:ext cx="7646386" cy="525770"/>
          </a:xfrm>
          <a:prstGeom prst="rect">
            <a:avLst/>
          </a:prstGeom>
          <a:ln>
            <a:solidFill>
              <a:schemeClr val="accent1"/>
            </a:solidFill>
          </a:ln>
        </p:spPr>
      </p:pic>
      <p:pic>
        <p:nvPicPr>
          <p:cNvPr id="12" name="Picture 11" descr="C:\Users\Lappy III\Documents\GradWork\FWS.MQT.20110908.BOBSC.01.20110908.163502.111203234.txt - Notepad++"/>
          <p:cNvPicPr>
            <a:picLocks noChangeAspect="1"/>
          </p:cNvPicPr>
          <p:nvPr/>
        </p:nvPicPr>
        <p:blipFill rotWithShape="1">
          <a:blip r:embed="rId5">
            <a:extLst>
              <a:ext uri="{28A0092B-C50C-407E-A947-70E740481C1C}">
                <a14:useLocalDpi xmlns:a14="http://schemas.microsoft.com/office/drawing/2010/main" val="0"/>
              </a:ext>
            </a:extLst>
          </a:blip>
          <a:srcRect l="3368" t="63258" r="63750" b="33593"/>
          <a:stretch/>
        </p:blipFill>
        <p:spPr>
          <a:xfrm>
            <a:off x="155575" y="4267200"/>
            <a:ext cx="6397626" cy="385073"/>
          </a:xfrm>
          <a:prstGeom prst="rect">
            <a:avLst/>
          </a:prstGeom>
          <a:ln>
            <a:solidFill>
              <a:schemeClr val="accent1"/>
            </a:solidFill>
          </a:ln>
        </p:spPr>
      </p:pic>
    </p:spTree>
    <p:extLst>
      <p:ext uri="{BB962C8B-B14F-4D97-AF65-F5344CB8AC3E}">
        <p14:creationId xmlns:p14="http://schemas.microsoft.com/office/powerpoint/2010/main" val="3392865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5715000" cy="838200"/>
          </a:xfrm>
        </p:spPr>
        <p:txBody>
          <a:bodyPr>
            <a:normAutofit/>
          </a:bodyPr>
          <a:lstStyle/>
          <a:p>
            <a:pPr algn="l"/>
            <a:r>
              <a:rPr lang="en-US" dirty="0" smtClean="0"/>
              <a:t>Recommendations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55575" y="914400"/>
            <a:ext cx="7391400" cy="3352800"/>
          </a:xfrm>
          <a:prstGeom prst="rect">
            <a:avLst/>
          </a:prstGeom>
          <a:ln>
            <a:no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Make clear distinctions between numerical values and words/alphabetical phrases in the forecasts to ease verification</a:t>
            </a:r>
          </a:p>
          <a:p>
            <a:pPr marL="342900" indent="-342900" algn="l">
              <a:buClr>
                <a:schemeClr val="tx2">
                  <a:lumMod val="10000"/>
                </a:schemeClr>
              </a:buClr>
              <a:buFont typeface="Wingdings" panose="05000000000000000000" pitchFamily="2" charset="2"/>
              <a:buChar char="v"/>
            </a:pPr>
            <a:r>
              <a:rPr lang="en-US" dirty="0" smtClean="0"/>
              <a:t>This includes separating “gust” values from sustained wind forecasts</a:t>
            </a:r>
            <a:endParaRPr lang="en-US" dirty="0"/>
          </a:p>
          <a:p>
            <a:pPr marL="342900" indent="-342900" algn="l">
              <a:buClr>
                <a:schemeClr val="tx2">
                  <a:lumMod val="10000"/>
                </a:schemeClr>
              </a:buClr>
              <a:buFont typeface="Wingdings" panose="05000000000000000000" pitchFamily="2" charset="2"/>
              <a:buChar char="v"/>
            </a:pPr>
            <a:r>
              <a:rPr lang="en-US" dirty="0"/>
              <a:t>Allow the Graphical Forecast Editor (GFE) to populate numerical values and focus forecaster attention on developing the Discussion </a:t>
            </a:r>
            <a:r>
              <a:rPr lang="en-US" dirty="0" smtClean="0"/>
              <a:t>section</a:t>
            </a:r>
          </a:p>
          <a:p>
            <a:pPr marL="342900" indent="-342900" algn="l">
              <a:buClr>
                <a:schemeClr val="tx2">
                  <a:lumMod val="10000"/>
                </a:schemeClr>
              </a:buClr>
              <a:buFont typeface="Wingdings" panose="05000000000000000000" pitchFamily="2" charset="2"/>
              <a:buChar char="v"/>
            </a:pPr>
            <a:r>
              <a:rPr lang="en-US" dirty="0" smtClean="0"/>
              <a:t>90% of forecasts are evaluated with current parsing system, capturing final 10% requires these revisions</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132" t="49237" r="62672" b="34970"/>
          <a:stretch/>
        </p:blipFill>
        <p:spPr>
          <a:xfrm>
            <a:off x="155575" y="4257675"/>
            <a:ext cx="7390617" cy="2133600"/>
          </a:xfrm>
          <a:prstGeom prst="rect">
            <a:avLst/>
          </a:prstGeom>
          <a:ln>
            <a:solidFill>
              <a:schemeClr val="accent1"/>
            </a:solidFill>
          </a:ln>
        </p:spPr>
      </p:pic>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87</a:t>
            </a:fld>
            <a:endParaRPr kumimoji="0" lang="en-US"/>
          </a:p>
        </p:txBody>
      </p:sp>
    </p:spTree>
    <p:extLst>
      <p:ext uri="{BB962C8B-B14F-4D97-AF65-F5344CB8AC3E}">
        <p14:creationId xmlns:p14="http://schemas.microsoft.com/office/powerpoint/2010/main" val="412975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5715000" cy="838200"/>
          </a:xfrm>
        </p:spPr>
        <p:txBody>
          <a:bodyPr>
            <a:normAutofit/>
          </a:bodyPr>
          <a:lstStyle/>
          <a:p>
            <a:pPr algn="l"/>
            <a:r>
              <a:rPr lang="en-US" dirty="0" smtClean="0"/>
              <a:t>Recommendations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55574" y="990600"/>
            <a:ext cx="4187825" cy="3581400"/>
          </a:xfrm>
          <a:prstGeom prst="rect">
            <a:avLst/>
          </a:prstGeom>
          <a:ln>
            <a:no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Every spot forecast has the opportunity for feedback</a:t>
            </a:r>
          </a:p>
          <a:p>
            <a:pPr marL="342900" indent="-342900" algn="l">
              <a:buClr>
                <a:schemeClr val="tx2">
                  <a:lumMod val="10000"/>
                </a:schemeClr>
              </a:buClr>
              <a:buFont typeface="Wingdings" panose="05000000000000000000" pitchFamily="2" charset="2"/>
              <a:buChar char="v"/>
            </a:pPr>
            <a:r>
              <a:rPr lang="en-US" dirty="0" smtClean="0"/>
              <a:t>There should be a way for this subjective feedback to be incorporated into the verification process</a:t>
            </a:r>
          </a:p>
          <a:p>
            <a:pPr marL="342900" indent="-342900" algn="l">
              <a:buClr>
                <a:schemeClr val="tx2">
                  <a:lumMod val="10000"/>
                </a:schemeClr>
              </a:buClr>
              <a:buFont typeface="Wingdings" panose="05000000000000000000" pitchFamily="2" charset="2"/>
              <a:buChar char="v"/>
            </a:pPr>
            <a:r>
              <a:rPr lang="en-US" dirty="0" smtClean="0"/>
              <a:t>Remarks from request page should be targeted at specific factors (previous forecast accuracy; station used for comparison)</a:t>
            </a:r>
            <a:endParaRPr lang="en-US" dirty="0"/>
          </a:p>
        </p:txBody>
      </p:sp>
      <p:pic>
        <p:nvPicPr>
          <p:cNvPr id="4" name="Picture 3" descr="Spot Forecast for Soapstone Pile Burn - Google Chrome"/>
          <p:cNvPicPr>
            <a:picLocks noChangeAspect="1"/>
          </p:cNvPicPr>
          <p:nvPr/>
        </p:nvPicPr>
        <p:blipFill rotWithShape="1">
          <a:blip r:embed="rId3">
            <a:extLst>
              <a:ext uri="{28A0092B-C50C-407E-A947-70E740481C1C}">
                <a14:useLocalDpi xmlns:a14="http://schemas.microsoft.com/office/drawing/2010/main" val="0"/>
              </a:ext>
            </a:extLst>
          </a:blip>
          <a:srcRect l="27292" t="6248" r="38854" b="1276"/>
          <a:stretch/>
        </p:blipFill>
        <p:spPr>
          <a:xfrm>
            <a:off x="4343399" y="990600"/>
            <a:ext cx="3352800" cy="5756500"/>
          </a:xfrm>
          <a:prstGeom prst="rect">
            <a:avLst/>
          </a:prstGeom>
          <a:ln>
            <a:solidFill>
              <a:schemeClr val="accent1"/>
            </a:solidFill>
          </a:ln>
        </p:spPr>
      </p:pic>
      <p:sp>
        <p:nvSpPr>
          <p:cNvPr id="7" name="Slide Number Placeholder 6"/>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88</a:t>
            </a:fld>
            <a:endParaRPr kumimoji="0" lang="en-US"/>
          </a:p>
        </p:txBody>
      </p:sp>
    </p:spTree>
    <p:extLst>
      <p:ext uri="{BB962C8B-B14F-4D97-AF65-F5344CB8AC3E}">
        <p14:creationId xmlns:p14="http://schemas.microsoft.com/office/powerpoint/2010/main" val="2668636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599" y="152400"/>
            <a:ext cx="7318375" cy="1371600"/>
          </a:xfrm>
        </p:spPr>
        <p:txBody>
          <a:bodyPr>
            <a:normAutofit fontScale="90000"/>
          </a:bodyPr>
          <a:lstStyle/>
          <a:p>
            <a:pPr algn="l"/>
            <a:r>
              <a:rPr lang="en-US" dirty="0" smtClean="0"/>
              <a:t>the transition to operations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ubtitle 2"/>
          <p:cNvSpPr txBox="1">
            <a:spLocks/>
          </p:cNvSpPr>
          <p:nvPr/>
        </p:nvSpPr>
        <p:spPr>
          <a:xfrm>
            <a:off x="155575" y="1828800"/>
            <a:ext cx="7391400" cy="2971800"/>
          </a:xfrm>
          <a:prstGeom prst="rect">
            <a:avLst/>
          </a:prstGeom>
          <a:ln>
            <a:no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dirty="0" smtClean="0"/>
              <a:t>Evaluation of further aspects of the spot forecasts can be implemented upon transitioning into operational service – these include verifying other forecast periods and leveraging other verification tools</a:t>
            </a:r>
          </a:p>
          <a:p>
            <a:pPr marL="342900" indent="-342900" algn="l">
              <a:buClr>
                <a:schemeClr val="tx2">
                  <a:lumMod val="10000"/>
                </a:schemeClr>
              </a:buClr>
              <a:buFont typeface="Wingdings" panose="05000000000000000000" pitchFamily="2" charset="2"/>
              <a:buChar char="v"/>
            </a:pPr>
            <a:endParaRPr lang="en-US" dirty="0"/>
          </a:p>
          <a:p>
            <a:pPr marL="342900" indent="-342900" algn="l">
              <a:buClr>
                <a:schemeClr val="tx2">
                  <a:lumMod val="10000"/>
                </a:schemeClr>
              </a:buClr>
              <a:buFont typeface="Wingdings" panose="05000000000000000000" pitchFamily="2" charset="2"/>
              <a:buChar char="v"/>
            </a:pPr>
            <a:r>
              <a:rPr lang="en-US" dirty="0" smtClean="0"/>
              <a:t>This has illustrated the feasibility of daily-updating verification of spot forecasts with a user-friendly web interface available for integration within the Performance Branch</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89</a:t>
            </a:fld>
            <a:endParaRPr kumimoji="0" lang="en-US"/>
          </a:p>
        </p:txBody>
      </p:sp>
    </p:spTree>
    <p:extLst>
      <p:ext uri="{BB962C8B-B14F-4D97-AF65-F5344CB8AC3E}">
        <p14:creationId xmlns:p14="http://schemas.microsoft.com/office/powerpoint/2010/main" val="1357748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4876800" cy="838200"/>
          </a:xfrm>
        </p:spPr>
        <p:txBody>
          <a:bodyPr>
            <a:normAutofit/>
          </a:bodyPr>
          <a:lstStyle/>
          <a:p>
            <a:pPr algn="l"/>
            <a:r>
              <a:rPr lang="en-US" dirty="0" smtClean="0"/>
              <a:t>Spot Forecasts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C:\Users\Lappy III\Downloads\JustReq.pn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6000"/>
                    </a14:imgEffect>
                  </a14:imgLayer>
                </a14:imgProps>
              </a:ext>
              <a:ext uri="{28A0092B-C50C-407E-A947-70E740481C1C}">
                <a14:useLocalDpi xmlns:a14="http://schemas.microsoft.com/office/drawing/2010/main" val="0"/>
              </a:ext>
            </a:extLst>
          </a:blip>
          <a:srcRect/>
          <a:stretch>
            <a:fillRect/>
          </a:stretch>
        </p:blipFill>
        <p:spPr bwMode="auto">
          <a:xfrm>
            <a:off x="155576" y="888358"/>
            <a:ext cx="4721224" cy="5527978"/>
          </a:xfrm>
          <a:prstGeom prst="rect">
            <a:avLst/>
          </a:prstGeom>
          <a:noFill/>
          <a:ln w="9525">
            <a:solidFill>
              <a:schemeClr val="accent1"/>
            </a:solidFill>
          </a:ln>
          <a:extLst>
            <a:ext uri="{909E8E84-426E-40DD-AFC4-6F175D3DCCD1}">
              <a14:hiddenFill xmlns:a14="http://schemas.microsoft.com/office/drawing/2010/main">
                <a:solidFill>
                  <a:srgbClr val="FFFFFF"/>
                </a:solidFill>
              </a14:hiddenFill>
            </a:ext>
          </a:extLst>
        </p:spPr>
      </p:pic>
      <p:sp>
        <p:nvSpPr>
          <p:cNvPr id="10" name="Subtitle 2"/>
          <p:cNvSpPr>
            <a:spLocks noGrp="1"/>
          </p:cNvSpPr>
          <p:nvPr>
            <p:ph type="subTitle" idx="1"/>
          </p:nvPr>
        </p:nvSpPr>
        <p:spPr>
          <a:xfrm>
            <a:off x="155576" y="6400800"/>
            <a:ext cx="2697455" cy="381000"/>
          </a:xfrm>
          <a:ln>
            <a:solidFill>
              <a:schemeClr val="accent1"/>
            </a:solidFill>
          </a:ln>
        </p:spPr>
        <p:txBody>
          <a:bodyPr anchor="t">
            <a:normAutofit/>
          </a:bodyPr>
          <a:lstStyle/>
          <a:p>
            <a:pPr algn="l"/>
            <a:r>
              <a:rPr lang="en-US" dirty="0" smtClean="0"/>
              <a:t>Spot Forecast Request</a:t>
            </a:r>
            <a:endParaRPr lang="en-US" dirty="0"/>
          </a:p>
        </p:txBody>
      </p:sp>
      <p:sp>
        <p:nvSpPr>
          <p:cNvPr id="6" name="Rectangle 5"/>
          <p:cNvSpPr/>
          <p:nvPr/>
        </p:nvSpPr>
        <p:spPr>
          <a:xfrm>
            <a:off x="1371600" y="1981200"/>
            <a:ext cx="6096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71599" y="2819400"/>
            <a:ext cx="725487"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71599" y="3349221"/>
            <a:ext cx="362744" cy="30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6" idx="3"/>
            <a:endCxn id="27" idx="1"/>
          </p:cNvCxnSpPr>
          <p:nvPr/>
        </p:nvCxnSpPr>
        <p:spPr>
          <a:xfrm flipV="1">
            <a:off x="1981200" y="1285146"/>
            <a:ext cx="3849686" cy="77225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3"/>
            <a:endCxn id="30" idx="1"/>
          </p:cNvCxnSpPr>
          <p:nvPr/>
        </p:nvCxnSpPr>
        <p:spPr>
          <a:xfrm flipV="1">
            <a:off x="2097086" y="2053982"/>
            <a:ext cx="3733800" cy="9178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3"/>
            <a:endCxn id="33" idx="1"/>
          </p:cNvCxnSpPr>
          <p:nvPr/>
        </p:nvCxnSpPr>
        <p:spPr>
          <a:xfrm flipV="1">
            <a:off x="1734343" y="2838450"/>
            <a:ext cx="4096543" cy="66317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7" name="Subtitle 2"/>
          <p:cNvSpPr txBox="1">
            <a:spLocks/>
          </p:cNvSpPr>
          <p:nvPr/>
        </p:nvSpPr>
        <p:spPr>
          <a:xfrm>
            <a:off x="5830886" y="862627"/>
            <a:ext cx="3236914" cy="845037"/>
          </a:xfrm>
          <a:prstGeom prst="rect">
            <a:avLst/>
          </a:prstGeom>
          <a:ln>
            <a:solidFill>
              <a:schemeClr val="accent1"/>
            </a:solidFill>
          </a:ln>
        </p:spPr>
        <p:txBody>
          <a:bodyPr vert="horz" tIns="0" rIns="45720" bIns="0" anchor="t">
            <a:normAutofit fontScale="92500" lnSpcReduction="10000"/>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dirty="0" smtClean="0"/>
              <a:t>Type of Forecast (Prescribed Burn, Wildfire, Hazmat, Search and Rescue)</a:t>
            </a:r>
            <a:endParaRPr lang="en-US" dirty="0"/>
          </a:p>
        </p:txBody>
      </p:sp>
      <p:sp>
        <p:nvSpPr>
          <p:cNvPr id="30" name="Subtitle 2"/>
          <p:cNvSpPr txBox="1">
            <a:spLocks/>
          </p:cNvSpPr>
          <p:nvPr/>
        </p:nvSpPr>
        <p:spPr>
          <a:xfrm>
            <a:off x="5830886" y="1707664"/>
            <a:ext cx="3236914" cy="692636"/>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dirty="0" smtClean="0"/>
              <a:t>Location used for verification</a:t>
            </a:r>
            <a:endParaRPr lang="en-US" dirty="0"/>
          </a:p>
        </p:txBody>
      </p:sp>
      <p:sp>
        <p:nvSpPr>
          <p:cNvPr id="33" name="Subtitle 2"/>
          <p:cNvSpPr txBox="1">
            <a:spLocks/>
          </p:cNvSpPr>
          <p:nvPr/>
        </p:nvSpPr>
        <p:spPr>
          <a:xfrm>
            <a:off x="5830886" y="2400300"/>
            <a:ext cx="3236914" cy="876300"/>
          </a:xfrm>
          <a:prstGeom prst="rect">
            <a:avLst/>
          </a:prstGeom>
          <a:ln>
            <a:solidFill>
              <a:schemeClr val="accent1"/>
            </a:solidFill>
          </a:ln>
        </p:spPr>
        <p:txBody>
          <a:bodyPr vert="horz" tIns="0" rIns="45720" bIns="0" anchor="t">
            <a:normAutofit lnSpcReduction="10000"/>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r>
              <a:rPr lang="en-US" dirty="0" smtClean="0"/>
              <a:t>Elevation used for verification (averaged together)</a:t>
            </a:r>
            <a:endParaRPr lang="en-US"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9</a:t>
            </a:fld>
            <a:endParaRPr kumimoji="0" lang="en-US"/>
          </a:p>
        </p:txBody>
      </p:sp>
    </p:spTree>
    <p:extLst>
      <p:ext uri="{BB962C8B-B14F-4D97-AF65-F5344CB8AC3E}">
        <p14:creationId xmlns:p14="http://schemas.microsoft.com/office/powerpoint/2010/main" val="1848283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599" y="152400"/>
            <a:ext cx="7318375" cy="1371600"/>
          </a:xfrm>
        </p:spPr>
        <p:txBody>
          <a:bodyPr>
            <a:normAutofit fontScale="90000"/>
          </a:bodyPr>
          <a:lstStyle/>
          <a:p>
            <a:pPr algn="l"/>
            <a:r>
              <a:rPr lang="en-US" dirty="0" smtClean="0"/>
              <a:t>the transition to operations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rot="10800000" flipV="1">
            <a:off x="155574" y="5896652"/>
            <a:ext cx="5254626" cy="351748"/>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buClr>
                <a:schemeClr val="tx2">
                  <a:lumMod val="10000"/>
                </a:schemeClr>
              </a:buClr>
            </a:pPr>
            <a:r>
              <a:rPr lang="en-US" sz="1800" dirty="0" smtClean="0"/>
              <a:t>Prescribed Burn Spot Forecasts from </a:t>
            </a:r>
            <a:r>
              <a:rPr lang="en-US" sz="1800" dirty="0" smtClean="0"/>
              <a:t>Yesterday</a:t>
            </a:r>
            <a:endParaRPr lang="en-US" sz="1800" dirty="0" smtClean="0"/>
          </a:p>
        </p:txBody>
      </p:sp>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90</a:t>
            </a:fld>
            <a:endParaRPr kumimoji="0" lang="en-US"/>
          </a:p>
        </p:txBody>
      </p:sp>
      <p:pic>
        <p:nvPicPr>
          <p:cNvPr id="8" name="Picture 7" descr="Prescribed by Date - Google Chrome"/>
          <p:cNvPicPr>
            <a:picLocks noChangeAspect="1"/>
          </p:cNvPicPr>
          <p:nvPr/>
        </p:nvPicPr>
        <p:blipFill rotWithShape="1">
          <a:blip r:embed="rId3">
            <a:extLst>
              <a:ext uri="{28A0092B-C50C-407E-A947-70E740481C1C}">
                <a14:useLocalDpi xmlns:a14="http://schemas.microsoft.com/office/drawing/2010/main" val="0"/>
              </a:ext>
            </a:extLst>
          </a:blip>
          <a:srcRect l="17524" t="13021" r="17524" b="9634"/>
          <a:stretch/>
        </p:blipFill>
        <p:spPr>
          <a:xfrm>
            <a:off x="155574" y="1451401"/>
            <a:ext cx="5939075" cy="4445251"/>
          </a:xfrm>
          <a:prstGeom prst="rect">
            <a:avLst/>
          </a:prstGeom>
          <a:ln>
            <a:solidFill>
              <a:schemeClr val="accent1"/>
            </a:solidFill>
          </a:ln>
        </p:spPr>
      </p:pic>
    </p:spTree>
    <p:extLst>
      <p:ext uri="{BB962C8B-B14F-4D97-AF65-F5344CB8AC3E}">
        <p14:creationId xmlns:p14="http://schemas.microsoft.com/office/powerpoint/2010/main" val="452710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172200" cy="838200"/>
          </a:xfrm>
        </p:spPr>
        <p:txBody>
          <a:bodyPr>
            <a:normAutofit/>
          </a:bodyPr>
          <a:lstStyle/>
          <a:p>
            <a:pPr algn="l"/>
            <a:r>
              <a:rPr lang="en-US" dirty="0" smtClean="0"/>
              <a:t>Acknowledgements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ubtitle 2"/>
          <p:cNvSpPr txBox="1">
            <a:spLocks/>
          </p:cNvSpPr>
          <p:nvPr/>
        </p:nvSpPr>
        <p:spPr>
          <a:xfrm>
            <a:off x="685800" y="1143000"/>
            <a:ext cx="7391400" cy="5105400"/>
          </a:xfrm>
          <a:prstGeom prst="rect">
            <a:avLst/>
          </a:prstGeom>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marL="342900" indent="-342900" algn="l">
              <a:buClr>
                <a:schemeClr val="tx2">
                  <a:lumMod val="10000"/>
                </a:schemeClr>
              </a:buClr>
              <a:buFont typeface="Wingdings" panose="05000000000000000000" pitchFamily="2" charset="2"/>
              <a:buChar char="v"/>
            </a:pPr>
            <a:r>
              <a:rPr lang="en-US" sz="2600" dirty="0" smtClean="0"/>
              <a:t>Joint Fire Science Program</a:t>
            </a:r>
          </a:p>
          <a:p>
            <a:pPr marL="342900" indent="-342900" algn="l">
              <a:buClr>
                <a:schemeClr val="tx2">
                  <a:lumMod val="10000"/>
                </a:schemeClr>
              </a:buClr>
              <a:buFont typeface="Wingdings" panose="05000000000000000000" pitchFamily="2" charset="2"/>
              <a:buChar char="v"/>
            </a:pPr>
            <a:r>
              <a:rPr lang="en-US" sz="2600" dirty="0" smtClean="0"/>
              <a:t>Dr. John </a:t>
            </a:r>
            <a:r>
              <a:rPr lang="en-US" sz="2600" dirty="0" err="1" smtClean="0"/>
              <a:t>Horel</a:t>
            </a:r>
            <a:endParaRPr lang="en-US" sz="2600" dirty="0" smtClean="0"/>
          </a:p>
          <a:p>
            <a:pPr marL="342900" indent="-342900" algn="l">
              <a:buClr>
                <a:schemeClr val="tx2">
                  <a:lumMod val="10000"/>
                </a:schemeClr>
              </a:buClr>
              <a:buFont typeface="Wingdings" panose="05000000000000000000" pitchFamily="2" charset="2"/>
              <a:buChar char="v"/>
            </a:pPr>
            <a:r>
              <a:rPr lang="en-US" sz="2600" dirty="0"/>
              <a:t>Dr. Court Strong, Dr. Tim </a:t>
            </a:r>
            <a:r>
              <a:rPr lang="en-US" sz="2600" dirty="0" smtClean="0"/>
              <a:t>Brown</a:t>
            </a:r>
            <a:endParaRPr lang="en-US" sz="2600" dirty="0"/>
          </a:p>
          <a:p>
            <a:pPr marL="342900" indent="-342900" algn="l">
              <a:buClr>
                <a:schemeClr val="tx2">
                  <a:lumMod val="10000"/>
                </a:schemeClr>
              </a:buClr>
              <a:buFont typeface="Wingdings" panose="05000000000000000000" pitchFamily="2" charset="2"/>
              <a:buChar char="v"/>
            </a:pPr>
            <a:r>
              <a:rPr lang="en-US" sz="2600" dirty="0" smtClean="0"/>
              <a:t>Virgil </a:t>
            </a:r>
            <a:r>
              <a:rPr lang="en-US" sz="2600" dirty="0" err="1" smtClean="0"/>
              <a:t>Middendorf</a:t>
            </a:r>
            <a:endParaRPr lang="en-US" sz="2600" dirty="0" smtClean="0"/>
          </a:p>
          <a:p>
            <a:pPr marL="342900" indent="-342900" algn="l">
              <a:buClr>
                <a:schemeClr val="tx2">
                  <a:lumMod val="10000"/>
                </a:schemeClr>
              </a:buClr>
              <a:buFont typeface="Wingdings" panose="05000000000000000000" pitchFamily="2" charset="2"/>
              <a:buChar char="v"/>
            </a:pPr>
            <a:r>
              <a:rPr lang="en-US" sz="2600" dirty="0" err="1" smtClean="0"/>
              <a:t>MesoWest</a:t>
            </a:r>
            <a:r>
              <a:rPr lang="en-US" sz="2600" dirty="0" smtClean="0"/>
              <a:t> Group</a:t>
            </a:r>
          </a:p>
          <a:p>
            <a:pPr marL="342900" indent="-342900" algn="l">
              <a:buClr>
                <a:schemeClr val="tx2">
                  <a:lumMod val="10000"/>
                </a:schemeClr>
              </a:buClr>
              <a:buFont typeface="Wingdings" panose="05000000000000000000" pitchFamily="2" charset="2"/>
              <a:buChar char="v"/>
            </a:pPr>
            <a:r>
              <a:rPr lang="en-US" sz="2600" dirty="0" smtClean="0"/>
              <a:t>Family and Friends</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91</a:t>
            </a:fld>
            <a:endParaRPr kumimoji="0" lang="en-US"/>
          </a:p>
        </p:txBody>
      </p:sp>
    </p:spTree>
    <p:extLst>
      <p:ext uri="{BB962C8B-B14F-4D97-AF65-F5344CB8AC3E}">
        <p14:creationId xmlns:p14="http://schemas.microsoft.com/office/powerpoint/2010/main" val="2747028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4500" y="2857500"/>
            <a:ext cx="5715000" cy="1143000"/>
          </a:xfrm>
        </p:spPr>
        <p:txBody>
          <a:bodyPr>
            <a:noAutofit/>
          </a:bodyPr>
          <a:lstStyle/>
          <a:p>
            <a:pPr algn="l"/>
            <a:r>
              <a:rPr lang="en-US" sz="6600" dirty="0" smtClean="0"/>
              <a:t>Questions???</a:t>
            </a:r>
            <a:endParaRPr lang="en-US" sz="6600" dirty="0"/>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92</a:t>
            </a:fld>
            <a:endParaRPr kumimoji="0" lang="en-US"/>
          </a:p>
        </p:txBody>
      </p:sp>
    </p:spTree>
    <p:extLst>
      <p:ext uri="{BB962C8B-B14F-4D97-AF65-F5344CB8AC3E}">
        <p14:creationId xmlns:p14="http://schemas.microsoft.com/office/powerpoint/2010/main" val="1736197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Users\Lappy III\Documents\GradWork\Figs\PaperImages\SqInSq_PR_T.png"/>
          <p:cNvPicPr/>
          <p:nvPr/>
        </p:nvPicPr>
        <p:blipFill rotWithShape="1">
          <a:blip r:embed="rId3">
            <a:extLst>
              <a:ext uri="{28A0092B-C50C-407E-A947-70E740481C1C}">
                <a14:useLocalDpi xmlns:a14="http://schemas.microsoft.com/office/drawing/2010/main" val="0"/>
              </a:ext>
            </a:extLst>
          </a:blip>
          <a:srcRect l="5862" t="5685" r="15042" b="15042"/>
          <a:stretch/>
        </p:blipFill>
        <p:spPr bwMode="auto">
          <a:xfrm>
            <a:off x="460375" y="904874"/>
            <a:ext cx="4476747" cy="4524375"/>
          </a:xfrm>
          <a:prstGeom prst="rect">
            <a:avLst/>
          </a:prstGeom>
          <a:noFill/>
          <a:ln>
            <a:solidFill>
              <a:schemeClr val="accent1"/>
            </a:solidFill>
          </a:ln>
        </p:spPr>
      </p:pic>
      <p:sp>
        <p:nvSpPr>
          <p:cNvPr id="2" name="Title 1"/>
          <p:cNvSpPr>
            <a:spLocks noGrp="1"/>
          </p:cNvSpPr>
          <p:nvPr>
            <p:ph type="ctrTitle"/>
          </p:nvPr>
        </p:nvSpPr>
        <p:spPr>
          <a:xfrm>
            <a:off x="228600" y="152400"/>
            <a:ext cx="6543675" cy="838200"/>
          </a:xfrm>
        </p:spPr>
        <p:txBody>
          <a:bodyPr>
            <a:normAutofit/>
          </a:bodyPr>
          <a:lstStyle/>
          <a:p>
            <a:pPr algn="l"/>
            <a:r>
              <a:rPr lang="en-US" dirty="0" smtClean="0"/>
              <a:t>All Prescribed Burns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Subtitle 2"/>
          <p:cNvSpPr txBox="1">
            <a:spLocks/>
          </p:cNvSpPr>
          <p:nvPr/>
        </p:nvSpPr>
        <p:spPr>
          <a:xfrm rot="10800000" flipV="1">
            <a:off x="4937123" y="904874"/>
            <a:ext cx="3216275" cy="4524375"/>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Temperature Forecast Errors – Spot versus NDFD</a:t>
            </a:r>
          </a:p>
          <a:p>
            <a:pPr algn="ctr">
              <a:buClr>
                <a:schemeClr val="tx2">
                  <a:lumMod val="10000"/>
                </a:schemeClr>
              </a:buClr>
            </a:pPr>
            <a:endParaRPr lang="en-US" sz="1800" dirty="0"/>
          </a:p>
          <a:p>
            <a:pPr algn="ctr">
              <a:buClr>
                <a:schemeClr val="tx2">
                  <a:lumMod val="10000"/>
                </a:schemeClr>
              </a:buClr>
            </a:pPr>
            <a:r>
              <a:rPr lang="en-US" sz="1800" dirty="0" smtClean="0"/>
              <a:t>Manual intervention by the spot forecaster improved on the NDFD 16.1% of the time (red) while it degrades the NDFD in only 6.5% of forecasts (blue).</a:t>
            </a:r>
          </a:p>
          <a:p>
            <a:pPr algn="ctr">
              <a:buClr>
                <a:schemeClr val="tx2">
                  <a:lumMod val="10000"/>
                </a:schemeClr>
              </a:buClr>
            </a:pPr>
            <a:endParaRPr lang="en-US" sz="1800" dirty="0"/>
          </a:p>
          <a:p>
            <a:pPr algn="ctr">
              <a:buClr>
                <a:schemeClr val="tx2">
                  <a:lumMod val="10000"/>
                </a:schemeClr>
              </a:buClr>
            </a:pPr>
            <a:r>
              <a:rPr lang="en-US" sz="1800" dirty="0" smtClean="0"/>
              <a:t>Of note are the 2.8% of forecasts where the NDFD deviated from observations by more than 7.5</a:t>
            </a:r>
            <a:r>
              <a:rPr lang="en-US" sz="1800" baseline="30000" dirty="0" smtClean="0"/>
              <a:t>o</a:t>
            </a:r>
            <a:r>
              <a:rPr lang="en-US" sz="1800" dirty="0" smtClean="0"/>
              <a:t>C (bottom left).</a:t>
            </a:r>
            <a:endParaRPr lang="en-US" sz="1800" dirty="0"/>
          </a:p>
        </p:txBody>
      </p:sp>
      <p:sp>
        <p:nvSpPr>
          <p:cNvPr id="19" name="Rectangle 18"/>
          <p:cNvSpPr/>
          <p:nvPr/>
        </p:nvSpPr>
        <p:spPr>
          <a:xfrm>
            <a:off x="1097362" y="2514600"/>
            <a:ext cx="944165" cy="2819400"/>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041526" y="1524000"/>
            <a:ext cx="2772169" cy="990600"/>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93</a:t>
            </a:fld>
            <a:endParaRPr kumimoji="0" lang="en-US"/>
          </a:p>
        </p:txBody>
      </p:sp>
      <p:sp>
        <p:nvSpPr>
          <p:cNvPr id="9" name="TextBox 8"/>
          <p:cNvSpPr txBox="1"/>
          <p:nvPr/>
        </p:nvSpPr>
        <p:spPr>
          <a:xfrm>
            <a:off x="460375" y="904775"/>
            <a:ext cx="1323976" cy="400110"/>
          </a:xfrm>
          <a:prstGeom prst="rect">
            <a:avLst/>
          </a:prstGeom>
          <a:noFill/>
          <a:ln>
            <a:noFill/>
          </a:ln>
        </p:spPr>
        <p:txBody>
          <a:bodyPr wrap="square" rtlCol="0">
            <a:spAutoFit/>
          </a:bodyPr>
          <a:lstStyle/>
          <a:p>
            <a:r>
              <a:rPr lang="en-US" sz="1000" b="1" dirty="0" smtClean="0">
                <a:solidFill>
                  <a:schemeClr val="accent2"/>
                </a:solidFill>
              </a:rPr>
              <a:t>All Prescribed Temperature</a:t>
            </a:r>
            <a:endParaRPr lang="en-US" sz="1000" b="1" dirty="0">
              <a:solidFill>
                <a:schemeClr val="accent2"/>
              </a:solidFill>
            </a:endParaRPr>
          </a:p>
        </p:txBody>
      </p:sp>
    </p:spTree>
    <p:extLst>
      <p:ext uri="{BB962C8B-B14F-4D97-AF65-F5344CB8AC3E}">
        <p14:creationId xmlns:p14="http://schemas.microsoft.com/office/powerpoint/2010/main" val="357618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p:cNvSpPr txBox="1">
            <a:spLocks/>
          </p:cNvSpPr>
          <p:nvPr/>
        </p:nvSpPr>
        <p:spPr>
          <a:xfrm>
            <a:off x="2221181" y="1397227"/>
            <a:ext cx="4419601"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Distributions of (Forecast – RTMA) Errors</a:t>
            </a:r>
          </a:p>
        </p:txBody>
      </p:sp>
      <p:pic>
        <p:nvPicPr>
          <p:cNvPr id="14" name="Picture 13"/>
          <p:cNvPicPr/>
          <p:nvPr/>
        </p:nvPicPr>
        <p:blipFill rotWithShape="1">
          <a:blip r:embed="rId3" cstate="print">
            <a:extLst>
              <a:ext uri="{28A0092B-C50C-407E-A947-70E740481C1C}">
                <a14:useLocalDpi xmlns:a14="http://schemas.microsoft.com/office/drawing/2010/main" val="0"/>
              </a:ext>
            </a:extLst>
          </a:blip>
          <a:srcRect l="50884" t="36749" r="9188" b="17738"/>
          <a:stretch/>
        </p:blipFill>
        <p:spPr bwMode="auto">
          <a:xfrm>
            <a:off x="4476215" y="1702027"/>
            <a:ext cx="4340225" cy="3022373"/>
          </a:xfrm>
          <a:prstGeom prst="rect">
            <a:avLst/>
          </a:prstGeom>
          <a:ln>
            <a:solidFill>
              <a:schemeClr val="accent1"/>
            </a:solidFill>
          </a:ln>
          <a:extLst>
            <a:ext uri="{53640926-AAD7-44D8-BBD7-CCE9431645EC}">
              <a14:shadowObscured xmlns:a14="http://schemas.microsoft.com/office/drawing/2010/main"/>
            </a:ext>
          </a:extLst>
        </p:spPr>
      </p:pic>
      <p:sp>
        <p:nvSpPr>
          <p:cNvPr id="2" name="Title 1"/>
          <p:cNvSpPr>
            <a:spLocks noGrp="1"/>
          </p:cNvSpPr>
          <p:nvPr>
            <p:ph type="ctrTitle"/>
          </p:nvPr>
        </p:nvSpPr>
        <p:spPr>
          <a:xfrm>
            <a:off x="228599" y="152400"/>
            <a:ext cx="6937375" cy="838200"/>
          </a:xfrm>
        </p:spPr>
        <p:txBody>
          <a:bodyPr>
            <a:normAutofit/>
          </a:bodyPr>
          <a:lstStyle/>
          <a:p>
            <a:pPr algn="l"/>
            <a:r>
              <a:rPr lang="en-US" dirty="0" smtClean="0"/>
              <a:t>Eureka, CA (EKA)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p:nvPr/>
        </p:nvPicPr>
        <p:blipFill rotWithShape="1">
          <a:blip r:embed="rId4" cstate="print">
            <a:extLst>
              <a:ext uri="{28A0092B-C50C-407E-A947-70E740481C1C}">
                <a14:useLocalDpi xmlns:a14="http://schemas.microsoft.com/office/drawing/2010/main" val="0"/>
              </a:ext>
            </a:extLst>
          </a:blip>
          <a:srcRect l="51060" t="29399" r="8127" b="25088"/>
          <a:stretch/>
        </p:blipFill>
        <p:spPr bwMode="auto">
          <a:xfrm>
            <a:off x="151618" y="1702026"/>
            <a:ext cx="4343400" cy="3022373"/>
          </a:xfrm>
          <a:prstGeom prst="rect">
            <a:avLst/>
          </a:prstGeom>
          <a:ln>
            <a:solidFill>
              <a:schemeClr val="accent1"/>
            </a:solidFill>
          </a:ln>
          <a:extLst>
            <a:ext uri="{53640926-AAD7-44D8-BBD7-CCE9431645EC}">
              <a14:shadowObscured xmlns:a14="http://schemas.microsoft.com/office/drawing/2010/main"/>
            </a:ext>
          </a:extLst>
        </p:spPr>
      </p:pic>
      <p:sp>
        <p:nvSpPr>
          <p:cNvPr id="16" name="Subtitle 2"/>
          <p:cNvSpPr txBox="1">
            <a:spLocks/>
          </p:cNvSpPr>
          <p:nvPr/>
        </p:nvSpPr>
        <p:spPr>
          <a:xfrm>
            <a:off x="155575" y="4724400"/>
            <a:ext cx="1901825"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buClr>
                <a:schemeClr val="tx2">
                  <a:lumMod val="10000"/>
                </a:schemeClr>
              </a:buClr>
            </a:pPr>
            <a:r>
              <a:rPr lang="en-US" sz="1800" dirty="0" smtClean="0"/>
              <a:t>Prescribed Burns</a:t>
            </a:r>
          </a:p>
        </p:txBody>
      </p:sp>
      <p:sp>
        <p:nvSpPr>
          <p:cNvPr id="18" name="Subtitle 2"/>
          <p:cNvSpPr txBox="1">
            <a:spLocks/>
          </p:cNvSpPr>
          <p:nvPr/>
        </p:nvSpPr>
        <p:spPr>
          <a:xfrm>
            <a:off x="7696200" y="4724400"/>
            <a:ext cx="1120240" cy="304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buClr>
                <a:schemeClr val="tx2">
                  <a:lumMod val="10000"/>
                </a:schemeClr>
              </a:buClr>
            </a:pPr>
            <a:r>
              <a:rPr lang="en-US" sz="1800" dirty="0" smtClean="0"/>
              <a:t>Wildfires</a:t>
            </a:r>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94</a:t>
            </a:fld>
            <a:endParaRPr kumimoji="0" lang="en-US"/>
          </a:p>
        </p:txBody>
      </p:sp>
    </p:spTree>
    <p:extLst>
      <p:ext uri="{BB962C8B-B14F-4D97-AF65-F5344CB8AC3E}">
        <p14:creationId xmlns:p14="http://schemas.microsoft.com/office/powerpoint/2010/main" val="2610520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52400"/>
            <a:ext cx="6248400" cy="1600200"/>
          </a:xfrm>
        </p:spPr>
        <p:txBody>
          <a:bodyPr>
            <a:normAutofit/>
          </a:bodyPr>
          <a:lstStyle/>
          <a:p>
            <a:pPr algn="l"/>
            <a:r>
              <a:rPr lang="en-US" dirty="0" smtClean="0"/>
              <a:t>Verifying datasets  - gridded analysis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ubtitle 2"/>
          <p:cNvSpPr txBox="1">
            <a:spLocks/>
          </p:cNvSpPr>
          <p:nvPr/>
        </p:nvSpPr>
        <p:spPr>
          <a:xfrm>
            <a:off x="1447800" y="5900799"/>
            <a:ext cx="7551716" cy="881001"/>
          </a:xfrm>
          <a:prstGeom prst="rect">
            <a:avLst/>
          </a:prstGeom>
          <a:ln>
            <a:solidFill>
              <a:schemeClr val="accent1"/>
            </a:solidFill>
          </a:ln>
        </p:spPr>
        <p:txBody>
          <a:bodyPr vert="horz" tIns="0" rIns="45720" bIns="0" anchor="t">
            <a:normAutofit lnSpcReduction="10000"/>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buClr>
                <a:schemeClr val="tx2">
                  <a:lumMod val="10000"/>
                </a:schemeClr>
              </a:buClr>
            </a:pPr>
            <a:r>
              <a:rPr lang="en-US" dirty="0" smtClean="0"/>
              <a:t>The Real-Time </a:t>
            </a:r>
            <a:r>
              <a:rPr lang="en-US" dirty="0" err="1" smtClean="0"/>
              <a:t>Mesoscale</a:t>
            </a:r>
            <a:r>
              <a:rPr lang="en-US" dirty="0" smtClean="0"/>
              <a:t> Analysis (RTMA) provides hourly analyses of surface atmospheric variables (de </a:t>
            </a:r>
            <a:r>
              <a:rPr lang="en-US" dirty="0" err="1" smtClean="0"/>
              <a:t>Pondeca</a:t>
            </a:r>
            <a:r>
              <a:rPr lang="en-US" dirty="0" smtClean="0"/>
              <a:t> et al. 2011)</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1430" t="2097" r="11818" b="12574"/>
          <a:stretch/>
        </p:blipFill>
        <p:spPr>
          <a:xfrm>
            <a:off x="1447800" y="1581881"/>
            <a:ext cx="7551716" cy="4318918"/>
          </a:xfrm>
          <a:prstGeom prst="rect">
            <a:avLst/>
          </a:prstGeom>
          <a:ln>
            <a:solidFill>
              <a:schemeClr val="accent1"/>
            </a:solidFill>
          </a:ln>
        </p:spPr>
      </p:pic>
      <p:sp>
        <p:nvSpPr>
          <p:cNvPr id="4" name="Slide Number Placeholder 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95</a:t>
            </a:fld>
            <a:endParaRPr kumimoji="0" lang="en-US"/>
          </a:p>
        </p:txBody>
      </p:sp>
    </p:spTree>
    <p:extLst>
      <p:ext uri="{BB962C8B-B14F-4D97-AF65-F5344CB8AC3E}">
        <p14:creationId xmlns:p14="http://schemas.microsoft.com/office/powerpoint/2010/main" val="4107406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p:nvPr/>
        </p:nvPicPr>
        <p:blipFill rotWithShape="1">
          <a:blip r:embed="rId3">
            <a:extLst>
              <a:ext uri="{28A0092B-C50C-407E-A947-70E740481C1C}">
                <a14:useLocalDpi xmlns:a14="http://schemas.microsoft.com/office/drawing/2010/main" val="0"/>
              </a:ext>
            </a:extLst>
          </a:blip>
          <a:srcRect l="23982" t="45975" r="48571" b="23147"/>
          <a:stretch/>
        </p:blipFill>
        <p:spPr bwMode="auto">
          <a:xfrm>
            <a:off x="131445" y="1143000"/>
            <a:ext cx="4053205" cy="2623820"/>
          </a:xfrm>
          <a:prstGeom prst="rect">
            <a:avLst/>
          </a:prstGeom>
          <a:ln>
            <a:solidFill>
              <a:schemeClr val="accent1"/>
            </a:solidFill>
          </a:ln>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l="23817" t="53950" r="48251" b="14543"/>
          <a:stretch/>
        </p:blipFill>
        <p:spPr bwMode="auto">
          <a:xfrm>
            <a:off x="131445" y="3766820"/>
            <a:ext cx="4053205" cy="2710180"/>
          </a:xfrm>
          <a:prstGeom prst="rect">
            <a:avLst/>
          </a:prstGeom>
          <a:ln>
            <a:solidFill>
              <a:schemeClr val="accent1"/>
            </a:solidFill>
          </a:ln>
          <a:extLst>
            <a:ext uri="{53640926-AAD7-44D8-BBD7-CCE9431645EC}">
              <a14:shadowObscured xmlns:a14="http://schemas.microsoft.com/office/drawing/2010/main"/>
            </a:ext>
          </a:extLst>
        </p:spPr>
      </p:pic>
      <p:cxnSp>
        <p:nvCxnSpPr>
          <p:cNvPr id="8" name="Straight Connector 7"/>
          <p:cNvCxnSpPr/>
          <p:nvPr/>
        </p:nvCxnSpPr>
        <p:spPr>
          <a:xfrm flipV="1">
            <a:off x="2057400" y="1447800"/>
            <a:ext cx="0" cy="2057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048256" y="4038600"/>
            <a:ext cx="0" cy="2209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rot="10800000" flipV="1">
            <a:off x="4184645" y="1143000"/>
            <a:ext cx="4806947" cy="2209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NDFD Forecasts more biased than spot forecasts</a:t>
            </a:r>
          </a:p>
          <a:p>
            <a:pPr algn="ctr">
              <a:buClr>
                <a:schemeClr val="tx2">
                  <a:lumMod val="10000"/>
                </a:schemeClr>
              </a:buClr>
            </a:pPr>
            <a:endParaRPr lang="en-US" sz="1800" dirty="0"/>
          </a:p>
          <a:p>
            <a:pPr algn="ctr">
              <a:buClr>
                <a:schemeClr val="tx2">
                  <a:lumMod val="10000"/>
                </a:schemeClr>
              </a:buClr>
            </a:pPr>
            <a:r>
              <a:rPr lang="en-US" sz="1800" dirty="0" smtClean="0"/>
              <a:t>Spread in NDFD is wider with more forecasts in extreme lobes (especially negative) and less in the largest bins (max bin in NDFD is ~2200, closer to 2700 in spot forecasts) </a:t>
            </a:r>
          </a:p>
        </p:txBody>
      </p:sp>
      <p:sp>
        <p:nvSpPr>
          <p:cNvPr id="11" name="TextBox 10"/>
          <p:cNvSpPr txBox="1"/>
          <p:nvPr/>
        </p:nvSpPr>
        <p:spPr>
          <a:xfrm>
            <a:off x="307974" y="1676400"/>
            <a:ext cx="1139825" cy="369332"/>
          </a:xfrm>
          <a:prstGeom prst="rect">
            <a:avLst/>
          </a:prstGeom>
          <a:noFill/>
        </p:spPr>
        <p:txBody>
          <a:bodyPr wrap="square" rtlCol="0">
            <a:spAutoFit/>
          </a:bodyPr>
          <a:lstStyle/>
          <a:p>
            <a:r>
              <a:rPr lang="en-US" dirty="0" smtClean="0">
                <a:solidFill>
                  <a:schemeClr val="accent2"/>
                </a:solidFill>
              </a:rPr>
              <a:t>Too Cool</a:t>
            </a:r>
            <a:endParaRPr lang="en-US" dirty="0">
              <a:solidFill>
                <a:schemeClr val="accent2"/>
              </a:solidFill>
            </a:endParaRPr>
          </a:p>
        </p:txBody>
      </p:sp>
      <p:sp>
        <p:nvSpPr>
          <p:cNvPr id="12" name="TextBox 11"/>
          <p:cNvSpPr txBox="1"/>
          <p:nvPr/>
        </p:nvSpPr>
        <p:spPr>
          <a:xfrm>
            <a:off x="2362199" y="1676400"/>
            <a:ext cx="1216025" cy="369332"/>
          </a:xfrm>
          <a:prstGeom prst="rect">
            <a:avLst/>
          </a:prstGeom>
          <a:noFill/>
        </p:spPr>
        <p:txBody>
          <a:bodyPr wrap="square" rtlCol="0">
            <a:spAutoFit/>
          </a:bodyPr>
          <a:lstStyle/>
          <a:p>
            <a:r>
              <a:rPr lang="en-US" dirty="0" smtClean="0">
                <a:solidFill>
                  <a:schemeClr val="accent2"/>
                </a:solidFill>
              </a:rPr>
              <a:t>Too Warm</a:t>
            </a:r>
            <a:endParaRPr lang="en-US" dirty="0">
              <a:solidFill>
                <a:schemeClr val="accent2"/>
              </a:solidFill>
            </a:endParaRPr>
          </a:p>
        </p:txBody>
      </p:sp>
      <p:sp>
        <p:nvSpPr>
          <p:cNvPr id="14" name="Slide Number Placeholder 13"/>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96</a:t>
            </a:fld>
            <a:endParaRPr kumimoji="0" lang="en-US"/>
          </a:p>
        </p:txBody>
      </p:sp>
    </p:spTree>
    <p:extLst>
      <p:ext uri="{BB962C8B-B14F-4D97-AF65-F5344CB8AC3E}">
        <p14:creationId xmlns:p14="http://schemas.microsoft.com/office/powerpoint/2010/main" val="4270771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txBox="1">
            <a:spLocks/>
          </p:cNvSpPr>
          <p:nvPr/>
        </p:nvSpPr>
        <p:spPr>
          <a:xfrm rot="10800000" flipV="1">
            <a:off x="155574" y="1143000"/>
            <a:ext cx="4029070" cy="22098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NDFD wet bias is much more obvious than spot forecast bias</a:t>
            </a:r>
          </a:p>
          <a:p>
            <a:pPr algn="ctr">
              <a:buClr>
                <a:schemeClr val="tx2">
                  <a:lumMod val="10000"/>
                </a:schemeClr>
              </a:buClr>
            </a:pPr>
            <a:endParaRPr lang="en-US" sz="1800" dirty="0"/>
          </a:p>
          <a:p>
            <a:pPr algn="ctr">
              <a:buClr>
                <a:schemeClr val="tx2">
                  <a:lumMod val="10000"/>
                </a:schemeClr>
              </a:buClr>
            </a:pPr>
            <a:r>
              <a:rPr lang="en-US" sz="1800" dirty="0" smtClean="0"/>
              <a:t>Spot forecasts have a few more instances in the -30% to -40% range while NDFD has more forecasts in the +30% to +40% error range </a:t>
            </a:r>
          </a:p>
        </p:txBody>
      </p:sp>
      <p:sp>
        <p:nvSpPr>
          <p:cNvPr id="2" name="Title 1"/>
          <p:cNvSpPr>
            <a:spLocks noGrp="1"/>
          </p:cNvSpPr>
          <p:nvPr>
            <p:ph type="ctrTitle"/>
          </p:nvPr>
        </p:nvSpPr>
        <p:spPr>
          <a:xfrm>
            <a:off x="228600" y="169863"/>
            <a:ext cx="8763000"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p:nvPr/>
        </p:nvPicPr>
        <p:blipFill rotWithShape="1">
          <a:blip r:embed="rId3">
            <a:extLst>
              <a:ext uri="{28A0092B-C50C-407E-A947-70E740481C1C}">
                <a14:useLocalDpi xmlns:a14="http://schemas.microsoft.com/office/drawing/2010/main" val="0"/>
              </a:ext>
            </a:extLst>
          </a:blip>
          <a:srcRect l="51429" t="45975" r="21123" b="23147"/>
          <a:stretch/>
        </p:blipFill>
        <p:spPr bwMode="auto">
          <a:xfrm>
            <a:off x="4184649" y="1143000"/>
            <a:ext cx="4053205" cy="2623820"/>
          </a:xfrm>
          <a:prstGeom prst="rect">
            <a:avLst/>
          </a:prstGeom>
          <a:ln>
            <a:solidFill>
              <a:schemeClr val="accent1"/>
            </a:solidFill>
          </a:ln>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l="51421" t="53729" r="20647" b="14764"/>
          <a:stretch/>
        </p:blipFill>
        <p:spPr bwMode="auto">
          <a:xfrm>
            <a:off x="4184649" y="3766820"/>
            <a:ext cx="4053205" cy="2710180"/>
          </a:xfrm>
          <a:prstGeom prst="rect">
            <a:avLst/>
          </a:prstGeom>
          <a:ln>
            <a:solidFill>
              <a:schemeClr val="accent1"/>
            </a:solidFill>
          </a:ln>
          <a:extLst>
            <a:ext uri="{53640926-AAD7-44D8-BBD7-CCE9431645EC}">
              <a14:shadowObscured xmlns:a14="http://schemas.microsoft.com/office/drawing/2010/main"/>
            </a:ext>
          </a:extLst>
        </p:spPr>
      </p:pic>
      <p:cxnSp>
        <p:nvCxnSpPr>
          <p:cNvPr id="8" name="Straight Connector 7"/>
          <p:cNvCxnSpPr/>
          <p:nvPr/>
        </p:nvCxnSpPr>
        <p:spPr>
          <a:xfrm flipV="1">
            <a:off x="6071616" y="1371600"/>
            <a:ext cx="0" cy="21336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025896" y="4038600"/>
            <a:ext cx="0" cy="2209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Slide Number Placeholder 10"/>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97</a:t>
            </a:fld>
            <a:endParaRPr kumimoji="0" lang="en-US"/>
          </a:p>
        </p:txBody>
      </p:sp>
    </p:spTree>
    <p:extLst>
      <p:ext uri="{BB962C8B-B14F-4D97-AF65-F5344CB8AC3E}">
        <p14:creationId xmlns:p14="http://schemas.microsoft.com/office/powerpoint/2010/main" val="1936418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69863"/>
            <a:ext cx="8763000" cy="838200"/>
          </a:xfrm>
        </p:spPr>
        <p:txBody>
          <a:bodyPr>
            <a:normAutofit/>
          </a:bodyPr>
          <a:lstStyle/>
          <a:p>
            <a:pPr algn="l"/>
            <a:r>
              <a:rPr lang="en-US" dirty="0" smtClean="0"/>
              <a:t>All wildfires</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p:cNvSpPr txBox="1">
            <a:spLocks/>
          </p:cNvSpPr>
          <p:nvPr/>
        </p:nvSpPr>
        <p:spPr>
          <a:xfrm rot="10800000" flipV="1">
            <a:off x="155574" y="5181601"/>
            <a:ext cx="8836024" cy="32385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ctr">
              <a:buClr>
                <a:schemeClr val="tx2">
                  <a:lumMod val="10000"/>
                </a:schemeClr>
              </a:buClr>
            </a:pPr>
            <a:r>
              <a:rPr lang="en-US" sz="1800" dirty="0" smtClean="0"/>
              <a:t>Prescribed Burn Spot and NDFD Forecasts against Observations</a:t>
            </a: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l="61804" t="26543" r="5857" b="19989"/>
          <a:stretch/>
        </p:blipFill>
        <p:spPr bwMode="auto">
          <a:xfrm>
            <a:off x="155575" y="990600"/>
            <a:ext cx="4340225" cy="4191000"/>
          </a:xfrm>
          <a:prstGeom prst="rect">
            <a:avLst/>
          </a:prstGeom>
          <a:ln>
            <a:solidFill>
              <a:schemeClr val="accent1"/>
            </a:solidFill>
          </a:ln>
          <a:extLst>
            <a:ext uri="{53640926-AAD7-44D8-BBD7-CCE9431645EC}">
              <a14:shadowObscured xmlns:a14="http://schemas.microsoft.com/office/drawing/2010/main"/>
            </a:ext>
          </a:extLst>
        </p:spPr>
      </p:pic>
      <p:pic>
        <p:nvPicPr>
          <p:cNvPr id="8" name="Picture 7"/>
          <p:cNvPicPr/>
          <p:nvPr/>
        </p:nvPicPr>
        <p:blipFill rotWithShape="1">
          <a:blip r:embed="rId4" cstate="print">
            <a:extLst>
              <a:ext uri="{28A0092B-C50C-407E-A947-70E740481C1C}">
                <a14:useLocalDpi xmlns:a14="http://schemas.microsoft.com/office/drawing/2010/main" val="0"/>
              </a:ext>
            </a:extLst>
          </a:blip>
          <a:srcRect l="61444" t="35512" r="5570" b="12746"/>
          <a:stretch/>
        </p:blipFill>
        <p:spPr bwMode="auto">
          <a:xfrm>
            <a:off x="4495800" y="990600"/>
            <a:ext cx="4495798" cy="4191000"/>
          </a:xfrm>
          <a:prstGeom prst="rect">
            <a:avLst/>
          </a:prstGeom>
          <a:ln>
            <a:solidFill>
              <a:schemeClr val="accent1"/>
            </a:solidFill>
          </a:ln>
          <a:extLst>
            <a:ext uri="{53640926-AAD7-44D8-BBD7-CCE9431645EC}">
              <a14:shadowObscured xmlns:a14="http://schemas.microsoft.com/office/drawing/2010/main"/>
            </a:ext>
          </a:extLst>
        </p:spPr>
      </p:pic>
      <p:cxnSp>
        <p:nvCxnSpPr>
          <p:cNvPr id="7" name="Straight Connector 6"/>
          <p:cNvCxnSpPr/>
          <p:nvPr/>
        </p:nvCxnSpPr>
        <p:spPr>
          <a:xfrm flipV="1">
            <a:off x="1752600" y="1524000"/>
            <a:ext cx="0" cy="3352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172200" y="1524000"/>
            <a:ext cx="0" cy="3352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98</a:t>
            </a:fld>
            <a:endParaRPr kumimoji="0" lang="en-US"/>
          </a:p>
        </p:txBody>
      </p:sp>
    </p:spTree>
    <p:extLst>
      <p:ext uri="{BB962C8B-B14F-4D97-AF65-F5344CB8AC3E}">
        <p14:creationId xmlns:p14="http://schemas.microsoft.com/office/powerpoint/2010/main" val="907948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rotWithShape="1">
          <a:blip r:embed="rId3">
            <a:extLst>
              <a:ext uri="{28A0092B-C50C-407E-A947-70E740481C1C}">
                <a14:useLocalDpi xmlns:a14="http://schemas.microsoft.com/office/drawing/2010/main" val="0"/>
              </a:ext>
            </a:extLst>
          </a:blip>
          <a:srcRect l="5800" t="5800" r="15470" b="15470"/>
          <a:stretch/>
        </p:blipFill>
        <p:spPr bwMode="auto">
          <a:xfrm>
            <a:off x="4495795" y="914398"/>
            <a:ext cx="4343403" cy="4314827"/>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11" name="Picture 10"/>
          <p:cNvPicPr/>
          <p:nvPr/>
        </p:nvPicPr>
        <p:blipFill rotWithShape="1">
          <a:blip r:embed="rId4">
            <a:extLst>
              <a:ext uri="{28A0092B-C50C-407E-A947-70E740481C1C}">
                <a14:useLocalDpi xmlns:a14="http://schemas.microsoft.com/office/drawing/2010/main" val="0"/>
              </a:ext>
            </a:extLst>
          </a:blip>
          <a:srcRect l="6077" t="5801" r="15194" b="15193"/>
          <a:stretch/>
        </p:blipFill>
        <p:spPr bwMode="auto">
          <a:xfrm>
            <a:off x="85723" y="914398"/>
            <a:ext cx="4410073" cy="4314825"/>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sp>
        <p:nvSpPr>
          <p:cNvPr id="2" name="Title 1"/>
          <p:cNvSpPr>
            <a:spLocks noGrp="1"/>
          </p:cNvSpPr>
          <p:nvPr>
            <p:ph type="ctrTitle"/>
          </p:nvPr>
        </p:nvSpPr>
        <p:spPr>
          <a:xfrm>
            <a:off x="228600" y="152400"/>
            <a:ext cx="6543675" cy="838200"/>
          </a:xfrm>
        </p:spPr>
        <p:txBody>
          <a:bodyPr>
            <a:normAutofit/>
          </a:bodyPr>
          <a:lstStyle/>
          <a:p>
            <a:pPr algn="l"/>
            <a:r>
              <a:rPr lang="en-US" dirty="0" smtClean="0"/>
              <a:t>Eureka, CA (EKA)</a:t>
            </a:r>
            <a:endParaRPr lang="en-US" dirty="0"/>
          </a:p>
        </p:txBody>
      </p:sp>
      <p:sp>
        <p:nvSpPr>
          <p:cNvPr id="5" name="AutoShape 2" descr="https://mail-attachment.googleusercontent.com/attachment/u/0/?ui=2&amp;ik=4f449006cd&amp;view=att&amp;th=1418434b68142885&amp;attid=0.1&amp;disp=inline&amp;realattid=f_hmdlnwcn0&amp;safe=1&amp;zw&amp;saduie=AG9B_P8nfQ_YGfIvSFUvfycbLZuM&amp;sadet=1380902625627&amp;sads=uyJ4pTEM-7vdMa5GSsZweCmiVFc&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Subtitle 2"/>
          <p:cNvSpPr txBox="1">
            <a:spLocks/>
          </p:cNvSpPr>
          <p:nvPr/>
        </p:nvSpPr>
        <p:spPr>
          <a:xfrm>
            <a:off x="85724" y="5229225"/>
            <a:ext cx="8753475" cy="1295400"/>
          </a:xfrm>
          <a:prstGeom prst="rect">
            <a:avLst/>
          </a:prstGeom>
          <a:ln>
            <a:solidFill>
              <a:schemeClr val="accent1"/>
            </a:solidFill>
          </a:ln>
        </p:spPr>
        <p:txBody>
          <a:bodyPr vert="horz" tIns="0" rIns="45720" bIns="0" anchor="t">
            <a:normAutofit/>
          </a:bodyPr>
          <a:lstStyle>
            <a:lvl1pPr marL="0" indent="0" algn="r" rtl="0" eaLnBrk="1" latinLnBrk="0" hangingPunct="1">
              <a:spcBef>
                <a:spcPct val="20000"/>
              </a:spcBef>
              <a:buClr>
                <a:schemeClr val="accent1"/>
              </a:buClr>
              <a:buSzPct val="80000"/>
              <a:buFont typeface="Wingdings 2"/>
              <a:buNone/>
              <a:defRPr kumimoji="0" sz="2000" kern="1200">
                <a:solidFill>
                  <a:schemeClr val="tx1"/>
                </a:solidFill>
                <a:effectLst/>
                <a:latin typeface="+mn-lt"/>
                <a:ea typeface="+mn-ea"/>
                <a:cs typeface="+mn-cs"/>
              </a:defRPr>
            </a:lvl1pPr>
            <a:lvl2pPr marL="457200" indent="0" algn="ctr" rtl="0" eaLnBrk="1" latinLnBrk="0" hangingPunct="1">
              <a:spcBef>
                <a:spcPct val="20000"/>
              </a:spcBef>
              <a:buClr>
                <a:schemeClr val="accent1"/>
              </a:buClr>
              <a:buSzPct val="90000"/>
              <a:buFont typeface="Wingdings 2"/>
              <a:buNone/>
              <a:defRPr kumimoji="0" sz="26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85000"/>
              <a:buFont typeface="Arial"/>
              <a:buNone/>
              <a:defRPr kumimoji="0" sz="24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90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100000"/>
              <a:buFont typeface="Arial"/>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Font typeface="Arial"/>
              <a:buNone/>
              <a:defRPr kumimoji="0" sz="2000" kern="1200" baseline="0">
                <a:solidFill>
                  <a:schemeClr val="tx1"/>
                </a:solidFill>
                <a:latin typeface="+mn-lt"/>
                <a:ea typeface="+mn-ea"/>
                <a:cs typeface="+mn-cs"/>
              </a:defRPr>
            </a:lvl6pPr>
            <a:lvl7pPr marL="2743200" indent="0" algn="ctr" rtl="0" eaLnBrk="1" latinLnBrk="0" hangingPunct="1">
              <a:spcBef>
                <a:spcPct val="20000"/>
              </a:spcBef>
              <a:buClr>
                <a:schemeClr val="accent6"/>
              </a:buClr>
              <a:buSzPct val="100000"/>
              <a:buFont typeface="Arial"/>
              <a:buNone/>
              <a:defRPr kumimoji="0" sz="1800" kern="1200" baseline="0">
                <a:solidFill>
                  <a:schemeClr val="tx1"/>
                </a:solidFill>
                <a:latin typeface="+mn-lt"/>
                <a:ea typeface="+mn-ea"/>
                <a:cs typeface="+mn-cs"/>
              </a:defRPr>
            </a:lvl7pPr>
            <a:lvl8pPr marL="32004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6"/>
              </a:buClr>
              <a:buFont typeface="Arial"/>
              <a:buNone/>
              <a:defRPr kumimoji="0" sz="1600" kern="1200">
                <a:solidFill>
                  <a:schemeClr val="tx1"/>
                </a:solidFill>
                <a:latin typeface="+mn-lt"/>
                <a:ea typeface="+mn-ea"/>
                <a:cs typeface="+mn-cs"/>
              </a:defRPr>
            </a:lvl9pPr>
          </a:lstStyle>
          <a:p>
            <a:pPr algn="l">
              <a:buClr>
                <a:schemeClr val="tx2">
                  <a:lumMod val="10000"/>
                </a:schemeClr>
              </a:buClr>
            </a:pPr>
            <a:r>
              <a:rPr lang="en-US" dirty="0" smtClean="0"/>
              <a:t>Maximum wind speed forecasts for prescribed burns (left) and wildfires (right).  Prescribed burn spot forecasts degrade NDFD (blue) more often than they improve upon it (red).  Wildfire wind speed forecasts are generally accurate, with no errors greater than 7.5 m s</a:t>
            </a:r>
            <a:r>
              <a:rPr lang="en-US" baseline="30000" dirty="0" smtClean="0"/>
              <a:t>-1</a:t>
            </a:r>
            <a:r>
              <a:rPr lang="en-US" dirty="0" smtClean="0"/>
              <a:t> (orange).</a:t>
            </a:r>
          </a:p>
        </p:txBody>
      </p:sp>
      <p:sp>
        <p:nvSpPr>
          <p:cNvPr id="30" name="Rectangle 29"/>
          <p:cNvSpPr/>
          <p:nvPr/>
        </p:nvSpPr>
        <p:spPr>
          <a:xfrm>
            <a:off x="679862" y="2404672"/>
            <a:ext cx="944165" cy="2700729"/>
          </a:xfrm>
          <a:prstGeom prst="rect">
            <a:avLst/>
          </a:prstGeom>
          <a:solidFill>
            <a:srgbClr val="9F2936">
              <a:alpha val="20000"/>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629965" y="1524000"/>
            <a:ext cx="2832496" cy="880672"/>
          </a:xfrm>
          <a:prstGeom prst="rect">
            <a:avLst/>
          </a:prstGeom>
          <a:solidFill>
            <a:srgbClr val="1B587C">
              <a:alpha val="2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087005" y="1509156"/>
            <a:ext cx="2761595" cy="277948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pPr eaLnBrk="1" latinLnBrk="0" hangingPunct="1"/>
            <a:fld id="{2AA957AF-53C0-420B-9C2D-77DB1416566C}" type="slidenum">
              <a:rPr kumimoji="0" lang="en-US" smtClean="0"/>
              <a:pPr eaLnBrk="1" latinLnBrk="0" hangingPunct="1"/>
              <a:t>99</a:t>
            </a:fld>
            <a:endParaRPr kumimoji="0" lang="en-US"/>
          </a:p>
        </p:txBody>
      </p:sp>
    </p:spTree>
    <p:extLst>
      <p:ext uri="{BB962C8B-B14F-4D97-AF65-F5344CB8AC3E}">
        <p14:creationId xmlns:p14="http://schemas.microsoft.com/office/powerpoint/2010/main" val="3036269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echnic">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11538</TotalTime>
  <Words>7500</Words>
  <Application>Microsoft Office PowerPoint</Application>
  <PresentationFormat>On-screen Show (4:3)</PresentationFormat>
  <Paragraphs>1309</Paragraphs>
  <Slides>116</Slides>
  <Notes>116</Notes>
  <HiddenSlides>0</HiddenSlides>
  <MMClips>0</MMClips>
  <ScaleCrop>false</ScaleCrop>
  <HeadingPairs>
    <vt:vector size="4" baseType="variant">
      <vt:variant>
        <vt:lpstr>Theme</vt:lpstr>
      </vt:variant>
      <vt:variant>
        <vt:i4>1</vt:i4>
      </vt:variant>
      <vt:variant>
        <vt:lpstr>Slide Titles</vt:lpstr>
      </vt:variant>
      <vt:variant>
        <vt:i4>116</vt:i4>
      </vt:variant>
    </vt:vector>
  </HeadingPairs>
  <TitlesOfParts>
    <vt:vector size="117" baseType="lpstr">
      <vt:lpstr>Technic</vt:lpstr>
      <vt:lpstr>Verification of national weather service spot forecasts using surface observations</vt:lpstr>
      <vt:lpstr>outline</vt:lpstr>
      <vt:lpstr>outline</vt:lpstr>
      <vt:lpstr>MOTIVATION</vt:lpstr>
      <vt:lpstr>objectives</vt:lpstr>
      <vt:lpstr>Spot Forecasts</vt:lpstr>
      <vt:lpstr>Spot Forecasts</vt:lpstr>
      <vt:lpstr>Spot Forecasts</vt:lpstr>
      <vt:lpstr>Spot Forecasts</vt:lpstr>
      <vt:lpstr>Spot Forecasts</vt:lpstr>
      <vt:lpstr>Spot Forecasts</vt:lpstr>
      <vt:lpstr>Spot Forecasts</vt:lpstr>
      <vt:lpstr>Spot Forecasts</vt:lpstr>
      <vt:lpstr>Spot Forecasts</vt:lpstr>
      <vt:lpstr>Spot Forecasts</vt:lpstr>
      <vt:lpstr>Spot Forecasts</vt:lpstr>
      <vt:lpstr>Spot Forecasts</vt:lpstr>
      <vt:lpstr>Spot Forecasts</vt:lpstr>
      <vt:lpstr>Spot Forecasts</vt:lpstr>
      <vt:lpstr>NDFD Forecasts</vt:lpstr>
      <vt:lpstr>outline</vt:lpstr>
      <vt:lpstr>Verifying Datasets  - Surface Observations</vt:lpstr>
      <vt:lpstr>Verifying Datasets  - Surface Observations</vt:lpstr>
      <vt:lpstr>Parsing a Spot Forecast</vt:lpstr>
      <vt:lpstr>Parsing a Spot Forecast</vt:lpstr>
      <vt:lpstr>Parsing a Spot Forecast</vt:lpstr>
      <vt:lpstr>Parsing a Spot Forecast</vt:lpstr>
      <vt:lpstr>Parsing a Spot Forecast</vt:lpstr>
      <vt:lpstr>PowerPoint Presentation</vt:lpstr>
      <vt:lpstr>Visualizing forecasts and verifying data</vt:lpstr>
      <vt:lpstr>Visualizing forecasts and verifying data</vt:lpstr>
      <vt:lpstr>Visualizing forecasts and verifying data</vt:lpstr>
      <vt:lpstr>Visualizing forecasts and verifying data</vt:lpstr>
      <vt:lpstr>Visualizing forecasts and verifying data</vt:lpstr>
      <vt:lpstr>Giving the user control</vt:lpstr>
      <vt:lpstr>Giving the user control</vt:lpstr>
      <vt:lpstr>Giving the user control</vt:lpstr>
      <vt:lpstr>Giving the user control</vt:lpstr>
      <vt:lpstr>Giving the user control</vt:lpstr>
      <vt:lpstr>Giving the user control</vt:lpstr>
      <vt:lpstr>Research restrictions</vt:lpstr>
      <vt:lpstr>outline</vt:lpstr>
      <vt:lpstr>Box creek prescribed burn escape</vt:lpstr>
      <vt:lpstr>Box creek prescribed burn escape</vt:lpstr>
      <vt:lpstr>Box Creek</vt:lpstr>
      <vt:lpstr>Box Creek</vt:lpstr>
      <vt:lpstr>Box Creek</vt:lpstr>
      <vt:lpstr>Box creek prescribed burn escape</vt:lpstr>
      <vt:lpstr>Box creek</vt:lpstr>
      <vt:lpstr>Box creek</vt:lpstr>
      <vt:lpstr>Box creek</vt:lpstr>
      <vt:lpstr>Box creek</vt:lpstr>
      <vt:lpstr>Box creek</vt:lpstr>
      <vt:lpstr>outline</vt:lpstr>
      <vt:lpstr>Eureka, CA (EKA)</vt:lpstr>
      <vt:lpstr>Eureka, CA (EKA)</vt:lpstr>
      <vt:lpstr>Eureka, CA (EKA)</vt:lpstr>
      <vt:lpstr>Eureka, CA (EKA)</vt:lpstr>
      <vt:lpstr>Eureka, CA (EKA)</vt:lpstr>
      <vt:lpstr>Eureka, CA (EKA)</vt:lpstr>
      <vt:lpstr>Eureka, CA (EKA)</vt:lpstr>
      <vt:lpstr>Eureka, CA (EKA)</vt:lpstr>
      <vt:lpstr>outline</vt:lpstr>
      <vt:lpstr>All prescribed burns</vt:lpstr>
      <vt:lpstr>All prescribed burns</vt:lpstr>
      <vt:lpstr>All prescribed burns</vt:lpstr>
      <vt:lpstr>All prescribed burns</vt:lpstr>
      <vt:lpstr>All prescribed burns</vt:lpstr>
      <vt:lpstr>All prescribed burns</vt:lpstr>
      <vt:lpstr>All prescribed burns</vt:lpstr>
      <vt:lpstr>All prescribed burns</vt:lpstr>
      <vt:lpstr>All prescribed burns</vt:lpstr>
      <vt:lpstr>All prescribed burns</vt:lpstr>
      <vt:lpstr>All prescribed burns</vt:lpstr>
      <vt:lpstr>All prescribed burns</vt:lpstr>
      <vt:lpstr>All WILDFIRES</vt:lpstr>
      <vt:lpstr>All Wildfires</vt:lpstr>
      <vt:lpstr>All Wildfires</vt:lpstr>
      <vt:lpstr>All Wildfires</vt:lpstr>
      <vt:lpstr>All wildfires</vt:lpstr>
      <vt:lpstr>All wildfires</vt:lpstr>
      <vt:lpstr>All wildfires</vt:lpstr>
      <vt:lpstr>All wildfires</vt:lpstr>
      <vt:lpstr>outline</vt:lpstr>
      <vt:lpstr>summary</vt:lpstr>
      <vt:lpstr>Recommendations</vt:lpstr>
      <vt:lpstr>Recommendations</vt:lpstr>
      <vt:lpstr>Recommendations</vt:lpstr>
      <vt:lpstr>the transition to operations</vt:lpstr>
      <vt:lpstr>the transition to operations</vt:lpstr>
      <vt:lpstr>Acknowledgements</vt:lpstr>
      <vt:lpstr>Questions???</vt:lpstr>
      <vt:lpstr>All Prescribed Burns</vt:lpstr>
      <vt:lpstr>Eureka, CA (EKA)</vt:lpstr>
      <vt:lpstr>Verifying datasets  - gridded analysis</vt:lpstr>
      <vt:lpstr>All wildfires</vt:lpstr>
      <vt:lpstr>All wildfires</vt:lpstr>
      <vt:lpstr>All wildfires</vt:lpstr>
      <vt:lpstr>Eureka, CA (EKA)</vt:lpstr>
      <vt:lpstr>Eureka, CA (EKA) – Mill Creek</vt:lpstr>
      <vt:lpstr>Eureka, CA (EKA) – Mill Creek</vt:lpstr>
      <vt:lpstr>All Prescribed Burns</vt:lpstr>
      <vt:lpstr>All Prescribed Burns</vt:lpstr>
      <vt:lpstr>All Prescribed Burns</vt:lpstr>
      <vt:lpstr>All wildfires</vt:lpstr>
      <vt:lpstr>All wildfires</vt:lpstr>
      <vt:lpstr>All wildfires</vt:lpstr>
      <vt:lpstr>All wildfires</vt:lpstr>
      <vt:lpstr>All prescribed burns</vt:lpstr>
      <vt:lpstr>All prescribed burns</vt:lpstr>
      <vt:lpstr>Spot Forecasts</vt:lpstr>
      <vt:lpstr>Spot Forecasts</vt:lpstr>
      <vt:lpstr>Spot Forecasts</vt:lpstr>
      <vt:lpstr>Prescribed Burn Forecasts</vt:lpstr>
      <vt:lpstr>Wildfire forecasts</vt:lpstr>
      <vt:lpstr>Verifying Datasets  - NDFD</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Verification of NWS spot weather forecasts for prescribed burns</dc:title>
  <dc:creator>Lappy III</dc:creator>
  <cp:lastModifiedBy>Natalee</cp:lastModifiedBy>
  <cp:revision>508</cp:revision>
  <dcterms:created xsi:type="dcterms:W3CDTF">2013-10-02T19:48:04Z</dcterms:created>
  <dcterms:modified xsi:type="dcterms:W3CDTF">2014-05-14T17:40:33Z</dcterms:modified>
</cp:coreProperties>
</file>